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0" r:id="rId2"/>
    <p:sldId id="315" r:id="rId3"/>
    <p:sldId id="332" r:id="rId4"/>
    <p:sldId id="333" r:id="rId5"/>
    <p:sldId id="257" r:id="rId6"/>
    <p:sldId id="285" r:id="rId7"/>
    <p:sldId id="317" r:id="rId8"/>
    <p:sldId id="319" r:id="rId9"/>
    <p:sldId id="320" r:id="rId10"/>
    <p:sldId id="321" r:id="rId11"/>
    <p:sldId id="322" r:id="rId12"/>
    <p:sldId id="324" r:id="rId13"/>
    <p:sldId id="323" r:id="rId14"/>
    <p:sldId id="287" r:id="rId15"/>
    <p:sldId id="325" r:id="rId16"/>
    <p:sldId id="288" r:id="rId17"/>
    <p:sldId id="326" r:id="rId18"/>
    <p:sldId id="327" r:id="rId19"/>
    <p:sldId id="328" r:id="rId20"/>
    <p:sldId id="267" r:id="rId21"/>
    <p:sldId id="329" r:id="rId22"/>
    <p:sldId id="272" r:id="rId23"/>
    <p:sldId id="330" r:id="rId24"/>
    <p:sldId id="293" r:id="rId25"/>
    <p:sldId id="334" r:id="rId26"/>
    <p:sldId id="312" r:id="rId27"/>
    <p:sldId id="302" r:id="rId28"/>
    <p:sldId id="311" r:id="rId29"/>
    <p:sldId id="304" r:id="rId30"/>
    <p:sldId id="316" r:id="rId31"/>
    <p:sldId id="306" r:id="rId32"/>
    <p:sldId id="309" r:id="rId33"/>
    <p:sldId id="310" r:id="rId34"/>
    <p:sldId id="292" r:id="rId35"/>
    <p:sldId id="313" r:id="rId36"/>
    <p:sldId id="331" r:id="rId37"/>
    <p:sldId id="280" r:id="rId38"/>
    <p:sldId id="290" r:id="rId39"/>
    <p:sldId id="29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6893650-24EE-4BF5-8E4C-15BCEEB871B5}">
          <p14:sldIdLst>
            <p14:sldId id="260"/>
            <p14:sldId id="315"/>
            <p14:sldId id="332"/>
            <p14:sldId id="333"/>
            <p14:sldId id="257"/>
            <p14:sldId id="285"/>
            <p14:sldId id="317"/>
            <p14:sldId id="319"/>
            <p14:sldId id="320"/>
            <p14:sldId id="321"/>
            <p14:sldId id="322"/>
            <p14:sldId id="324"/>
            <p14:sldId id="323"/>
            <p14:sldId id="287"/>
            <p14:sldId id="325"/>
            <p14:sldId id="288"/>
            <p14:sldId id="326"/>
            <p14:sldId id="327"/>
            <p14:sldId id="328"/>
            <p14:sldId id="267"/>
            <p14:sldId id="329"/>
            <p14:sldId id="272"/>
            <p14:sldId id="330"/>
            <p14:sldId id="293"/>
            <p14:sldId id="334"/>
            <p14:sldId id="312"/>
            <p14:sldId id="302"/>
            <p14:sldId id="311"/>
            <p14:sldId id="304"/>
            <p14:sldId id="316"/>
            <p14:sldId id="306"/>
            <p14:sldId id="309"/>
            <p14:sldId id="310"/>
            <p14:sldId id="292"/>
            <p14:sldId id="313"/>
            <p14:sldId id="331"/>
            <p14:sldId id="280"/>
            <p14:sldId id="290"/>
            <p14:sldId id="291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24T17:07:49.313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C311B-D1D1-4777-853F-630AD358BA55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CA64D-399F-4434-BC67-65440639A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99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4C8E-23F6-4734-AA3A-EDE4F8D8AED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67E65-AAFD-4A4B-9110-9077A65A6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6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ㄴㅇㄹㄴㅇㄹ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67E65-AAFD-4A4B-9110-9077A65A67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유저의 행동분석을 기준으로 유저간의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유의도를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산출하고 유저 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a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와 유저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b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의 유의도가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높은것이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확인되면 유저 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a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가 구입한 상품을 </a:t>
            </a:r>
            <a:r>
              <a:rPr lang="ko-KR" altLang="en-US" baseline="30000" dirty="0" smtClean="0">
                <a:latin typeface="에스코어 드림 7 ExtraBold" pitchFamily="34" charset="-127"/>
                <a:ea typeface="에스코어 드림 7 ExtraBold" pitchFamily="34" charset="-127"/>
              </a:rPr>
              <a:t>유저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b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에게 추천한다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.</a:t>
            </a:r>
          </a:p>
          <a:p>
            <a:endParaRPr lang="en-US" altLang="ko-KR" dirty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유저의 행동분석을 기준으로 상품간의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유의도를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산출하고 상품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a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를 구입한 유저가 상품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b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도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구입할것이다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라고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알게되면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상품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a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를 구입한 유저에 대해 상품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b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를 추천하게 됩니다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.</a:t>
            </a:r>
            <a:endParaRPr lang="ko-KR" altLang="en-US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67E65-AAFD-4A4B-9110-9077A65A67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10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2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flix Intro Sound Effect">
            <a:hlinkClick r:id="" action="ppaction://media"/>
            <a:extLst>
              <a:ext uri="{FF2B5EF4-FFF2-40B4-BE49-F238E27FC236}">
                <a16:creationId xmlns="" xmlns:a16="http://schemas.microsoft.com/office/drawing/2014/main" id="{FA41D614-EC8C-4238-AF43-45231926C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620" y="7014258"/>
            <a:ext cx="442551" cy="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 descr="https://fontmeme.com/temporary/863fabf52576dde64b0afa551baf6c7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76" y="1722755"/>
            <a:ext cx="5609493" cy="142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9" y="3225100"/>
            <a:ext cx="29051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621677"/>
            <a:ext cx="4877524" cy="409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73075" y="5857592"/>
            <a:ext cx="4642133" cy="76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매출 극대화를 위해 잘 팔리는 상품에 집중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35" y="1621677"/>
            <a:ext cx="4877524" cy="408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125770" y="5857591"/>
            <a:ext cx="4642133" cy="76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주목받지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못하는 다수가 핵심적인 소수보다 더 큰 가치를 창출하는 현상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7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12812" y="2839265"/>
            <a:ext cx="548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국내 사례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1" y="3046946"/>
            <a:ext cx="4126001" cy="234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88" y="724149"/>
            <a:ext cx="3810000" cy="466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1" y="777244"/>
            <a:ext cx="4126001" cy="22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6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12812" y="2839265"/>
            <a:ext cx="548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국내 사례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022" y="1680285"/>
            <a:ext cx="7918459" cy="454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27022" y="500306"/>
            <a:ext cx="5748951" cy="1179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당근마켓에서의 </a:t>
            </a:r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추천 사례 </a:t>
            </a:r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- </a:t>
            </a:r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다른 사람들이 같이 본 상품 추천</a:t>
            </a:r>
          </a:p>
        </p:txBody>
      </p:sp>
    </p:spTree>
    <p:extLst>
      <p:ext uri="{BB962C8B-B14F-4D97-AF65-F5344CB8AC3E}">
        <p14:creationId xmlns:p14="http://schemas.microsoft.com/office/powerpoint/2010/main" val="952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12812" y="2839265"/>
            <a:ext cx="548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해외</a:t>
            </a: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사례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44" y="928687"/>
            <a:ext cx="66675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7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46141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04841" y="724149"/>
            <a:ext cx="4051139" cy="954180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Recommend system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96971" y="2139387"/>
            <a:ext cx="4051139" cy="954180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콘텐츠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 기반 </a:t>
            </a:r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필터링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7210" y="2002420"/>
            <a:ext cx="4051139" cy="954180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협업필터링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cxnSp>
        <p:nvCxnSpPr>
          <p:cNvPr id="43" name="직선 연결선 42"/>
          <p:cNvCxnSpPr>
            <a:stCxn id="25" idx="2"/>
          </p:cNvCxnSpPr>
          <p:nvPr/>
        </p:nvCxnSpPr>
        <p:spPr>
          <a:xfrm>
            <a:off x="2852780" y="2956600"/>
            <a:ext cx="0" cy="5273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678326" y="3492842"/>
            <a:ext cx="1174453" cy="29552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852780" y="3483980"/>
            <a:ext cx="1416889" cy="31324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14" idx="2"/>
            <a:endCxn id="25" idx="0"/>
          </p:cNvCxnSpPr>
          <p:nvPr/>
        </p:nvCxnSpPr>
        <p:spPr>
          <a:xfrm flipH="1">
            <a:off x="2852780" y="1678329"/>
            <a:ext cx="3177631" cy="324091"/>
          </a:xfrm>
          <a:prstGeom prst="line">
            <a:avLst/>
          </a:prstGeom>
          <a:ln w="254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14" idx="2"/>
            <a:endCxn id="24" idx="0"/>
          </p:cNvCxnSpPr>
          <p:nvPr/>
        </p:nvCxnSpPr>
        <p:spPr>
          <a:xfrm>
            <a:off x="6030411" y="1678329"/>
            <a:ext cx="3492130" cy="461058"/>
          </a:xfrm>
          <a:prstGeom prst="line">
            <a:avLst/>
          </a:prstGeom>
          <a:ln w="254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s://cdn-icons-png.flaticon.com/512/921/92134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4" y="3797382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743/7430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649" y="3797227"/>
            <a:ext cx="1620154" cy="16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558421" y="5667469"/>
            <a:ext cx="1321806" cy="543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유저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80692" y="5667469"/>
            <a:ext cx="1321806" cy="543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아이템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5" grpId="0" animBg="1"/>
      <p:bldP spid="78" grpId="0"/>
      <p:bldP spid="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4268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5400" noProof="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컨텐츠</a:t>
            </a: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기반 </a:t>
            </a:r>
            <a:r>
              <a:rPr lang="ko-KR" altLang="en-US" sz="5400" noProof="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필터링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29" y="1583789"/>
            <a:ext cx="3830256" cy="337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3075" y="4593591"/>
            <a:ext cx="2859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ko-KR" b="1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content based filtering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45251" y="5305331"/>
            <a:ext cx="6860389" cy="1321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latin typeface="에스코어 드림 7 ExtraBold" pitchFamily="34" charset="-127"/>
                <a:ea typeface="에스코어 드림 7 ExtraBold" pitchFamily="34" charset="-127"/>
              </a:rPr>
              <a:t>이용자가 소비한 </a:t>
            </a:r>
            <a:r>
              <a:rPr lang="ko-KR" altLang="ko-KR" dirty="0" err="1">
                <a:latin typeface="에스코어 드림 7 ExtraBold" pitchFamily="34" charset="-127"/>
                <a:ea typeface="에스코어 드림 7 ExtraBold" pitchFamily="34" charset="-127"/>
              </a:rPr>
              <a:t>콘텐츠의</a:t>
            </a:r>
            <a:r>
              <a:rPr lang="ko-KR" altLang="ko-KR" dirty="0">
                <a:latin typeface="에스코어 드림 7 ExtraBold" pitchFamily="34" charset="-127"/>
                <a:ea typeface="에스코어 드림 7 ExtraBold" pitchFamily="34" charset="-127"/>
              </a:rPr>
              <a:t> 특성을 기준으로 그 사람의 취향과 선호를 파악한 뒤 그에 부합하는 </a:t>
            </a:r>
            <a:r>
              <a:rPr lang="ko-KR" altLang="ko-KR" dirty="0" err="1">
                <a:latin typeface="에스코어 드림 7 ExtraBold" pitchFamily="34" charset="-127"/>
                <a:ea typeface="에스코어 드림 7 ExtraBold" pitchFamily="34" charset="-127"/>
              </a:rPr>
              <a:t>콘텐츠를</a:t>
            </a:r>
            <a:r>
              <a:rPr lang="ko-KR" altLang="ko-KR" dirty="0">
                <a:latin typeface="에스코어 드림 7 ExtraBold" pitchFamily="34" charset="-127"/>
                <a:ea typeface="에스코어 드림 7 ExtraBold" pitchFamily="34" charset="-127"/>
              </a:rPr>
              <a:t> 제공하여 구매 의도를 높이는 </a:t>
            </a:r>
            <a:r>
              <a:rPr lang="ko-KR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것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43175" y="1783533"/>
            <a:ext cx="2204935" cy="82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특성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(feature) 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추출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92846" y="3716428"/>
            <a:ext cx="1912794" cy="82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특성 프로파일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(item profile)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16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376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협업 </a:t>
            </a:r>
            <a:r>
              <a:rPr lang="ko-KR" altLang="en-US" sz="5400" noProof="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필터링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837" y="1797983"/>
            <a:ext cx="3839808" cy="338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1305" y="3766129"/>
            <a:ext cx="2613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ko-KR" b="1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collaborative filtering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78315" y="5381913"/>
            <a:ext cx="7067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소비자와 유사한 성향이나 선호를 가질 것으로 추정되는 이용자를 유사 이용자군으로 상정하고, 이들의 소비 결과를 토대로 목표 소비자(targeted customer)에게 </a:t>
            </a:r>
            <a:r>
              <a:rPr lang="ko-KR" altLang="ko-KR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콘텐츠를</a:t>
            </a:r>
            <a:r>
              <a:rPr lang="ko-KR" altLang="ko-KR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추천한다.</a:t>
            </a:r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376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협업 </a:t>
            </a:r>
            <a:r>
              <a:rPr lang="ko-KR" altLang="en-US" sz="5400" noProof="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필터링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1305" y="3766129"/>
            <a:ext cx="2613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ko-KR" b="1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collaborative filtering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90790" y="1191793"/>
            <a:ext cx="1025225" cy="66058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장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점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6267727" y="2018922"/>
            <a:ext cx="5183188" cy="1048421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어떤 상품과 주제에 대한 관심사를 가진 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사람들이</a:t>
            </a:r>
            <a:r>
              <a:rPr lang="en-US" altLang="ko-KR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실제로 평가를 하여 신뢰성 </a:t>
            </a:r>
            <a:r>
              <a:rPr lang="ko-KR" altLang="en-US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있는 정보로부터 </a:t>
            </a:r>
            <a:r>
              <a:rPr lang="ko-KR" altLang="en-US" sz="1800" dirty="0" err="1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근거있는</a:t>
            </a:r>
            <a:r>
              <a:rPr lang="en-US" altLang="ko-KR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설명과 순위를 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생성한다</a:t>
            </a:r>
            <a:r>
              <a:rPr lang="en-US" altLang="ko-KR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8316442" y="3620504"/>
            <a:ext cx="1025225" cy="660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단</a:t>
            </a:r>
            <a:r>
              <a:rPr lang="ko-KR" altLang="en-US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점</a:t>
            </a:r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2" name="텍스트 개체 틀 8"/>
          <p:cNvSpPr txBox="1">
            <a:spLocks/>
          </p:cNvSpPr>
          <p:nvPr/>
        </p:nvSpPr>
        <p:spPr>
          <a:xfrm>
            <a:off x="6237460" y="4363770"/>
            <a:ext cx="5183188" cy="1303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콜드스타드</a:t>
            </a:r>
            <a:r>
              <a:rPr lang="en-US" altLang="ko-KR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(cold start)</a:t>
            </a:r>
          </a:p>
          <a:p>
            <a:pPr marL="342900" indent="-342900">
              <a:buAutoNum type="arabicPeriod"/>
            </a:pP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계산 효율 저하</a:t>
            </a:r>
            <a:endParaRPr lang="en-US" altLang="ko-KR" sz="1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롱테일</a:t>
            </a:r>
            <a:r>
              <a:rPr lang="en-US" altLang="ko-KR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(long tail)</a:t>
            </a:r>
            <a:endParaRPr lang="ko-KR" altLang="en-US" sz="18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8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376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앙상블 체계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5715466" y="4843603"/>
            <a:ext cx="5183188" cy="713442"/>
          </a:xfrm>
        </p:spPr>
        <p:txBody>
          <a:bodyPr>
            <a:no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협업 </a:t>
            </a:r>
            <a:r>
              <a:rPr lang="ko-KR" altLang="en-US" sz="1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필터링과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sz="1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콘텐츠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기반 </a:t>
            </a:r>
            <a:r>
              <a:rPr lang="ko-KR" altLang="en-US" sz="1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필터링의</a:t>
            </a:r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단점을 보완</a:t>
            </a:r>
            <a:endParaRPr lang="ko-KR" altLang="en-US" sz="18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43" y="1368218"/>
            <a:ext cx="6708372" cy="319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3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4114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유클리디안</a:t>
            </a: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5400" noProof="0" dirty="0" smtClean="0">
              <a:solidFill>
                <a:prstClr val="whit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유사도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04" y="1170296"/>
            <a:ext cx="6406124" cy="109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텍스트 개체 틀 8"/>
          <p:cNvSpPr txBox="1">
            <a:spLocks/>
          </p:cNvSpPr>
          <p:nvPr/>
        </p:nvSpPr>
        <p:spPr>
          <a:xfrm>
            <a:off x="8202440" y="3173677"/>
            <a:ext cx="3925028" cy="2417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장점</a:t>
            </a:r>
            <a:endParaRPr lang="en-US" altLang="ko-KR" sz="1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계산하기 쉬움</a:t>
            </a:r>
            <a:endParaRPr lang="en-US" altLang="ko-KR" sz="1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단점</a:t>
            </a:r>
            <a:endParaRPr lang="en-US" altLang="ko-KR" sz="1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p</a:t>
            </a:r>
            <a:r>
              <a:rPr lang="ko-KR" altLang="en-US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와 </a:t>
            </a:r>
            <a:r>
              <a:rPr lang="en-US" altLang="ko-KR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q</a:t>
            </a:r>
            <a:r>
              <a:rPr lang="ko-KR" altLang="en-US" sz="18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의 분포가 다르거나 범위가 다른 경우에 상관성을 놓침</a:t>
            </a:r>
            <a:endParaRPr lang="en-US" altLang="ko-KR" sz="1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29" y="2839265"/>
            <a:ext cx="40195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8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>
            <a:off x="6034278" y="1198382"/>
            <a:ext cx="822960" cy="4540749"/>
          </a:xfrm>
          <a:custGeom>
            <a:avLst/>
            <a:gdLst>
              <a:gd name="connsiteX0" fmla="*/ 0 w 822960"/>
              <a:gd name="connsiteY0" fmla="*/ 0 h 4252623"/>
              <a:gd name="connsiteX1" fmla="*/ 822960 w 822960"/>
              <a:gd name="connsiteY1" fmla="*/ 0 h 4252623"/>
              <a:gd name="connsiteX2" fmla="*/ 822960 w 822960"/>
              <a:gd name="connsiteY2" fmla="*/ 4252623 h 4252623"/>
              <a:gd name="connsiteX3" fmla="*/ 815985 w 822960"/>
              <a:gd name="connsiteY3" fmla="*/ 4251628 h 4252623"/>
              <a:gd name="connsiteX4" fmla="*/ 72990 w 822960"/>
              <a:gd name="connsiteY4" fmla="*/ 4191976 h 4252623"/>
              <a:gd name="connsiteX5" fmla="*/ 0 w 822960"/>
              <a:gd name="connsiteY5" fmla="*/ 4190573 h 42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60" h="4252623">
                <a:moveTo>
                  <a:pt x="0" y="0"/>
                </a:moveTo>
                <a:lnTo>
                  <a:pt x="822960" y="0"/>
                </a:lnTo>
                <a:lnTo>
                  <a:pt x="822960" y="4252623"/>
                </a:lnTo>
                <a:lnTo>
                  <a:pt x="815985" y="4251628"/>
                </a:lnTo>
                <a:cubicBezTo>
                  <a:pt x="594898" y="4223130"/>
                  <a:pt x="343519" y="4202538"/>
                  <a:pt x="72990" y="4191976"/>
                </a:cubicBezTo>
                <a:lnTo>
                  <a:pt x="0" y="4190573"/>
                </a:lnTo>
                <a:close/>
              </a:path>
            </a:pathLst>
          </a:custGeom>
          <a:solidFill>
            <a:srgbClr val="B10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 16"/>
          <p:cNvSpPr/>
          <p:nvPr/>
        </p:nvSpPr>
        <p:spPr>
          <a:xfrm rot="2014737">
            <a:off x="5219990" y="560088"/>
            <a:ext cx="822960" cy="3801142"/>
          </a:xfrm>
          <a:custGeom>
            <a:avLst/>
            <a:gdLst>
              <a:gd name="connsiteX0" fmla="*/ 0 w 822960"/>
              <a:gd name="connsiteY0" fmla="*/ 0 h 4246413"/>
              <a:gd name="connsiteX1" fmla="*/ 822960 w 822960"/>
              <a:gd name="connsiteY1" fmla="*/ 0 h 4246413"/>
              <a:gd name="connsiteX2" fmla="*/ 822960 w 822960"/>
              <a:gd name="connsiteY2" fmla="*/ 4188668 h 4246413"/>
              <a:gd name="connsiteX3" fmla="*/ 707363 w 822960"/>
              <a:gd name="connsiteY3" fmla="*/ 4190891 h 4246413"/>
              <a:gd name="connsiteX4" fmla="*/ 135689 w 822960"/>
              <a:gd name="connsiteY4" fmla="*/ 4230685 h 4246413"/>
              <a:gd name="connsiteX5" fmla="*/ 0 w 822960"/>
              <a:gd name="connsiteY5" fmla="*/ 4246413 h 42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60" h="4246413">
                <a:moveTo>
                  <a:pt x="0" y="0"/>
                </a:moveTo>
                <a:lnTo>
                  <a:pt x="822960" y="0"/>
                </a:lnTo>
                <a:lnTo>
                  <a:pt x="822960" y="4188668"/>
                </a:lnTo>
                <a:lnTo>
                  <a:pt x="707363" y="4190891"/>
                </a:lnTo>
                <a:cubicBezTo>
                  <a:pt x="504466" y="4198813"/>
                  <a:pt x="312342" y="4212376"/>
                  <a:pt x="135689" y="4230685"/>
                </a:cubicBezTo>
                <a:lnTo>
                  <a:pt x="0" y="4246413"/>
                </a:lnTo>
                <a:close/>
              </a:path>
            </a:pathLst>
          </a:custGeom>
          <a:solidFill>
            <a:srgbClr val="B10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7460000" flipH="1">
            <a:off x="5286619" y="1743549"/>
            <a:ext cx="2350525" cy="4253771"/>
          </a:xfrm>
          <a:custGeom>
            <a:avLst/>
            <a:gdLst>
              <a:gd name="connsiteX0" fmla="*/ 2350525 w 2350525"/>
              <a:gd name="connsiteY0" fmla="*/ 0 h 4253771"/>
              <a:gd name="connsiteX1" fmla="*/ 1515182 w 2350525"/>
              <a:gd name="connsiteY1" fmla="*/ 0 h 4253771"/>
              <a:gd name="connsiteX2" fmla="*/ 0 w 2350525"/>
              <a:gd name="connsiteY2" fmla="*/ 4253771 h 4253771"/>
              <a:gd name="connsiteX3" fmla="*/ 18189 w 2350525"/>
              <a:gd name="connsiteY3" fmla="*/ 4251176 h 4253771"/>
              <a:gd name="connsiteX4" fmla="*/ 761184 w 2350525"/>
              <a:gd name="connsiteY4" fmla="*/ 4191524 h 4253771"/>
              <a:gd name="connsiteX5" fmla="*/ 858179 w 2350525"/>
              <a:gd name="connsiteY5" fmla="*/ 4189659 h 42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0525" h="4253771">
                <a:moveTo>
                  <a:pt x="2350525" y="0"/>
                </a:moveTo>
                <a:lnTo>
                  <a:pt x="1515182" y="0"/>
                </a:lnTo>
                <a:lnTo>
                  <a:pt x="0" y="4253771"/>
                </a:lnTo>
                <a:lnTo>
                  <a:pt x="18189" y="4251176"/>
                </a:lnTo>
                <a:cubicBezTo>
                  <a:pt x="239277" y="4222678"/>
                  <a:pt x="490655" y="4202086"/>
                  <a:pt x="761184" y="4191524"/>
                </a:cubicBezTo>
                <a:lnTo>
                  <a:pt x="858179" y="4189659"/>
                </a:lnTo>
                <a:close/>
              </a:path>
            </a:pathLst>
          </a:custGeom>
          <a:solidFill>
            <a:srgbClr val="E50914"/>
          </a:solidFill>
          <a:ln>
            <a:noFill/>
          </a:ln>
          <a:effectLst>
            <a:outerShdw blurRad="317500" sx="103000" sy="103000" algn="ctr" rotWithShape="0">
              <a:srgbClr val="2C0204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92792" y="1198382"/>
            <a:ext cx="864446" cy="4721819"/>
          </a:xfrm>
          <a:custGeom>
            <a:avLst/>
            <a:gdLst>
              <a:gd name="connsiteX0" fmla="*/ 0 w 822960"/>
              <a:gd name="connsiteY0" fmla="*/ 0 h 4252623"/>
              <a:gd name="connsiteX1" fmla="*/ 822960 w 822960"/>
              <a:gd name="connsiteY1" fmla="*/ 0 h 4252623"/>
              <a:gd name="connsiteX2" fmla="*/ 822960 w 822960"/>
              <a:gd name="connsiteY2" fmla="*/ 4252623 h 4252623"/>
              <a:gd name="connsiteX3" fmla="*/ 815985 w 822960"/>
              <a:gd name="connsiteY3" fmla="*/ 4251628 h 4252623"/>
              <a:gd name="connsiteX4" fmla="*/ 72990 w 822960"/>
              <a:gd name="connsiteY4" fmla="*/ 4191976 h 4252623"/>
              <a:gd name="connsiteX5" fmla="*/ 0 w 822960"/>
              <a:gd name="connsiteY5" fmla="*/ 4190573 h 42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60" h="4252623">
                <a:moveTo>
                  <a:pt x="0" y="0"/>
                </a:moveTo>
                <a:lnTo>
                  <a:pt x="822960" y="0"/>
                </a:lnTo>
                <a:lnTo>
                  <a:pt x="822960" y="4252623"/>
                </a:lnTo>
                <a:lnTo>
                  <a:pt x="815985" y="4251628"/>
                </a:lnTo>
                <a:cubicBezTo>
                  <a:pt x="594898" y="4223130"/>
                  <a:pt x="343519" y="4202538"/>
                  <a:pt x="72990" y="4191976"/>
                </a:cubicBezTo>
                <a:lnTo>
                  <a:pt x="0" y="4190573"/>
                </a:lnTo>
                <a:close/>
              </a:path>
            </a:pathLst>
          </a:custGeom>
          <a:solidFill>
            <a:srgbClr val="B10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 19"/>
          <p:cNvSpPr/>
          <p:nvPr/>
        </p:nvSpPr>
        <p:spPr>
          <a:xfrm rot="2026593">
            <a:off x="5219644" y="544197"/>
            <a:ext cx="822960" cy="3808006"/>
          </a:xfrm>
          <a:custGeom>
            <a:avLst/>
            <a:gdLst>
              <a:gd name="connsiteX0" fmla="*/ 0 w 822960"/>
              <a:gd name="connsiteY0" fmla="*/ 0 h 4246413"/>
              <a:gd name="connsiteX1" fmla="*/ 822960 w 822960"/>
              <a:gd name="connsiteY1" fmla="*/ 0 h 4246413"/>
              <a:gd name="connsiteX2" fmla="*/ 822960 w 822960"/>
              <a:gd name="connsiteY2" fmla="*/ 4188668 h 4246413"/>
              <a:gd name="connsiteX3" fmla="*/ 707363 w 822960"/>
              <a:gd name="connsiteY3" fmla="*/ 4190891 h 4246413"/>
              <a:gd name="connsiteX4" fmla="*/ 135689 w 822960"/>
              <a:gd name="connsiteY4" fmla="*/ 4230685 h 4246413"/>
              <a:gd name="connsiteX5" fmla="*/ 0 w 822960"/>
              <a:gd name="connsiteY5" fmla="*/ 4246413 h 42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60" h="4246413">
                <a:moveTo>
                  <a:pt x="0" y="0"/>
                </a:moveTo>
                <a:lnTo>
                  <a:pt x="822960" y="0"/>
                </a:lnTo>
                <a:lnTo>
                  <a:pt x="822960" y="4188668"/>
                </a:lnTo>
                <a:lnTo>
                  <a:pt x="707363" y="4190891"/>
                </a:lnTo>
                <a:cubicBezTo>
                  <a:pt x="504466" y="4198813"/>
                  <a:pt x="312342" y="4212376"/>
                  <a:pt x="135689" y="4230685"/>
                </a:cubicBezTo>
                <a:lnTo>
                  <a:pt x="0" y="4246413"/>
                </a:lnTo>
                <a:close/>
              </a:path>
            </a:pathLst>
          </a:custGeom>
          <a:solidFill>
            <a:srgbClr val="B10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 rot="17466084" flipH="1">
            <a:off x="5264790" y="1740227"/>
            <a:ext cx="2361937" cy="4260416"/>
          </a:xfrm>
          <a:custGeom>
            <a:avLst/>
            <a:gdLst>
              <a:gd name="connsiteX0" fmla="*/ 2350525 w 2350525"/>
              <a:gd name="connsiteY0" fmla="*/ 0 h 4253771"/>
              <a:gd name="connsiteX1" fmla="*/ 1515182 w 2350525"/>
              <a:gd name="connsiteY1" fmla="*/ 0 h 4253771"/>
              <a:gd name="connsiteX2" fmla="*/ 0 w 2350525"/>
              <a:gd name="connsiteY2" fmla="*/ 4253771 h 4253771"/>
              <a:gd name="connsiteX3" fmla="*/ 18189 w 2350525"/>
              <a:gd name="connsiteY3" fmla="*/ 4251176 h 4253771"/>
              <a:gd name="connsiteX4" fmla="*/ 761184 w 2350525"/>
              <a:gd name="connsiteY4" fmla="*/ 4191524 h 4253771"/>
              <a:gd name="connsiteX5" fmla="*/ 858179 w 2350525"/>
              <a:gd name="connsiteY5" fmla="*/ 4189659 h 42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0525" h="4253771">
                <a:moveTo>
                  <a:pt x="2350525" y="0"/>
                </a:moveTo>
                <a:lnTo>
                  <a:pt x="1515182" y="0"/>
                </a:lnTo>
                <a:lnTo>
                  <a:pt x="0" y="4253771"/>
                </a:lnTo>
                <a:lnTo>
                  <a:pt x="18189" y="4251176"/>
                </a:lnTo>
                <a:cubicBezTo>
                  <a:pt x="239277" y="4222678"/>
                  <a:pt x="490655" y="4202086"/>
                  <a:pt x="761184" y="4191524"/>
                </a:cubicBezTo>
                <a:lnTo>
                  <a:pt x="858179" y="4189659"/>
                </a:lnTo>
                <a:close/>
              </a:path>
            </a:pathLst>
          </a:custGeom>
          <a:solidFill>
            <a:srgbClr val="E50914"/>
          </a:solidFill>
          <a:ln>
            <a:noFill/>
          </a:ln>
          <a:effectLst>
            <a:outerShdw blurRad="317500" sx="103000" sy="103000" algn="ctr" rotWithShape="0">
              <a:srgbClr val="2C0204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2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7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9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691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110" fill="hold"/>
                                        <p:tgtEl>
                                          <p:spTgt spid="20"/>
                                        </p:tgtEl>
                                      </p:cBhvr>
                                      <p:by x="1300000" y="13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39 L 0.4694 0.0013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6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867E-7 1.11728E-6 L 0.26491 1.11728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3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6264 0.0007 " pathEditMode="relative" rAng="0" ptsTypes="AA">
                                      <p:cBhvr>
                                        <p:cTn id="40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4" presetClass="exit" presetSubtype="5" fill="hold" grpId="3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5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5" fill="hold" grpId="3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48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4" grpId="0" animBg="1"/>
      <p:bldP spid="14" grpId="1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코사인 유사도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1) 코사인 유사도(Cosine Similarity) - 딥 러닝을 이용한 자연어 처리 입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4490465"/>
            <a:ext cx="468512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0pBN5/btqBW1nWMbL/E4Hh4JpyOqT3Opg4MhPa70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94" y="3785268"/>
            <a:ext cx="6539523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코사인 유사도란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?</a:t>
            </a:r>
          </a:p>
          <a:p>
            <a:pPr algn="ctr"/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코사인 </a:t>
            </a:r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유사도는</a:t>
            </a:r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 두 벡터 간의 코사인 각도를 이용하여 구할 수 있는 두 벡터의 </a:t>
            </a:r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유사도를</a:t>
            </a:r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의미하고</a:t>
            </a:r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,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두 </a:t>
            </a:r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벡터가 가리키는 방향이 얼마나 유사한가를 의미합니다</a:t>
            </a:r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.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8793544" y="4309143"/>
            <a:ext cx="2754566" cy="4739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904034" y="3782341"/>
            <a:ext cx="2754566" cy="4739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857582" y="5858021"/>
            <a:ext cx="5448058" cy="48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/>
              <a:t>분모는 두 </a:t>
            </a:r>
            <a:r>
              <a:rPr lang="ko-KR" altLang="en-US" dirty="0" err="1"/>
              <a:t>백터의</a:t>
            </a:r>
            <a:r>
              <a:rPr lang="ko-KR" altLang="en-US" dirty="0"/>
              <a:t> 크기의 곱</a:t>
            </a:r>
          </a:p>
          <a:p>
            <a:pPr algn="ctr"/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5857582" y="4904284"/>
            <a:ext cx="5448058" cy="663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분자는 두 </a:t>
            </a:r>
            <a:r>
              <a:rPr lang="ko-KR" altLang="en-US" dirty="0" err="1"/>
              <a:t>백터의</a:t>
            </a:r>
            <a:r>
              <a:rPr lang="ko-KR" altLang="en-US" dirty="0"/>
              <a:t> 내적을 의미</a:t>
            </a:r>
          </a:p>
        </p:txBody>
      </p:sp>
    </p:spTree>
    <p:extLst>
      <p:ext uri="{BB962C8B-B14F-4D97-AF65-F5344CB8AC3E}">
        <p14:creationId xmlns:p14="http://schemas.microsoft.com/office/powerpoint/2010/main" val="1935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  <p:bldP spid="17" grpId="0" animBg="1"/>
      <p:bldP spid="3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54" y="1964604"/>
            <a:ext cx="5407608" cy="340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" y="724149"/>
            <a:ext cx="4914474" cy="321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31" y="660130"/>
            <a:ext cx="4879709" cy="333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10693" y="217283"/>
            <a:ext cx="2643612" cy="442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7 ExtraBold" pitchFamily="34" charset="-127"/>
                <a:ea typeface="에스코어 드림 7 ExtraBold" pitchFamily="34" charset="-127"/>
              </a:rPr>
              <a:t>유클리디안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36225" y="127558"/>
            <a:ext cx="2643612" cy="442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코사인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8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4" grpId="0"/>
      <p:bldP spid="2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66420" y="1901118"/>
            <a:ext cx="526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기반 추천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489598" y="4367557"/>
            <a:ext cx="313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코드 리뷰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489596" y="2918281"/>
            <a:ext cx="5014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유저 기반 추천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14" y="828675"/>
            <a:ext cx="45529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12180" y="1021080"/>
            <a:ext cx="2628900" cy="472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유저 기반 추천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78454" y="3101340"/>
            <a:ext cx="1502506" cy="266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유저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77331" y="3101340"/>
            <a:ext cx="1502506" cy="266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유저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14" y="3841611"/>
            <a:ext cx="45529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926015" y="3991708"/>
            <a:ext cx="2715065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아이템 기반 추천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12181" y="5776546"/>
            <a:ext cx="106562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아이템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388469" y="5769821"/>
            <a:ext cx="1069731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아이템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  <p:bldP spid="6" grpId="0" animBg="1"/>
      <p:bldP spid="7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5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322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필요 </a:t>
            </a:r>
            <a:r>
              <a:rPr kumimoji="0" lang="ko-KR" alt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컬럼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421C3D-0BCB-44A8-B953-3FBDB6D7529A}"/>
              </a:ext>
            </a:extLst>
          </p:cNvPr>
          <p:cNvSpPr txBox="1"/>
          <p:nvPr/>
        </p:nvSpPr>
        <p:spPr>
          <a:xfrm>
            <a:off x="439696" y="3762595"/>
            <a:ext cx="313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컬럼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추천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1026" name="Picture 2" descr="D:\user\Desktop\아이템,유저 추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33" y="2120502"/>
            <a:ext cx="5706529" cy="37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액자 9"/>
          <p:cNvSpPr/>
          <p:nvPr/>
        </p:nvSpPr>
        <p:spPr>
          <a:xfrm>
            <a:off x="5776545" y="2178429"/>
            <a:ext cx="5117123" cy="27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5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H="1">
            <a:off x="3071447" y="2171700"/>
            <a:ext cx="3083169" cy="7883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54616" y="2171700"/>
            <a:ext cx="3235569" cy="7239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536830" y="1099038"/>
            <a:ext cx="3235569" cy="1072662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7 ExtraBold" pitchFamily="34" charset="-127"/>
                <a:ea typeface="에스코어 드림 7 ExtraBold" pitchFamily="34" charset="-127"/>
              </a:rPr>
              <a:t>텍스트 </a:t>
            </a:r>
            <a:r>
              <a:rPr lang="ko-KR" altLang="en-US" dirty="0" err="1">
                <a:latin typeface="에스코어 드림 7 ExtraBold" pitchFamily="34" charset="-127"/>
                <a:ea typeface="에스코어 드림 7 ExtraBold" pitchFamily="34" charset="-127"/>
              </a:rPr>
              <a:t>마이닝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3662" y="2960077"/>
            <a:ext cx="3235569" cy="1072662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search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825456" y="2960077"/>
            <a:ext cx="3235569" cy="1072662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synopsis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25456" y="4528039"/>
            <a:ext cx="3235569" cy="1072662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TF-IDF </a:t>
            </a:r>
            <a:r>
              <a:rPr lang="en-US" altLang="ko-KR" dirty="0" err="1">
                <a:latin typeface="에스코어 드림 7 ExtraBold" pitchFamily="34" charset="-127"/>
                <a:ea typeface="에스코어 드림 7 ExtraBold" pitchFamily="34" charset="-127"/>
              </a:rPr>
              <a:t>vectorizer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cxnSp>
        <p:nvCxnSpPr>
          <p:cNvPr id="12" name="직선 연결선 11"/>
          <p:cNvCxnSpPr>
            <a:stCxn id="25" idx="2"/>
            <a:endCxn id="30" idx="0"/>
          </p:cNvCxnSpPr>
          <p:nvPr/>
        </p:nvCxnSpPr>
        <p:spPr>
          <a:xfrm>
            <a:off x="9443241" y="4032739"/>
            <a:ext cx="0" cy="4953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1453661" y="4528039"/>
            <a:ext cx="3235569" cy="1072662"/>
          </a:xfrm>
          <a:prstGeom prst="roundRect">
            <a:avLst/>
          </a:prstGeom>
          <a:noFill/>
          <a:ln w="635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에스코어 드림 7 ExtraBold" pitchFamily="34" charset="-127"/>
                <a:ea typeface="에스코어 드림 7 ExtraBold" pitchFamily="34" charset="-127"/>
              </a:rPr>
              <a:t>Nltk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 package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cxnSp>
        <p:nvCxnSpPr>
          <p:cNvPr id="5" name="직선 연결선 4"/>
          <p:cNvCxnSpPr>
            <a:stCxn id="21" idx="2"/>
            <a:endCxn id="20" idx="0"/>
          </p:cNvCxnSpPr>
          <p:nvPr/>
        </p:nvCxnSpPr>
        <p:spPr>
          <a:xfrm flipH="1">
            <a:off x="3071446" y="4032739"/>
            <a:ext cx="1" cy="4953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6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5" grpId="0" animBg="1"/>
      <p:bldP spid="30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5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322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필요 </a:t>
            </a:r>
            <a:r>
              <a:rPr kumimoji="0" lang="ko-KR" alt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컬럼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421C3D-0BCB-44A8-B953-3FBDB6D7529A}"/>
              </a:ext>
            </a:extLst>
          </p:cNvPr>
          <p:cNvSpPr txBox="1"/>
          <p:nvPr/>
        </p:nvSpPr>
        <p:spPr>
          <a:xfrm>
            <a:off x="439696" y="3762595"/>
            <a:ext cx="313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컬럼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추천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1027" name="Picture 3" descr="D:\user\Desktop\시놉시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63" y="2071747"/>
            <a:ext cx="7594718" cy="25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액자 13"/>
          <p:cNvSpPr/>
          <p:nvPr/>
        </p:nvSpPr>
        <p:spPr>
          <a:xfrm>
            <a:off x="6453555" y="2094176"/>
            <a:ext cx="589084" cy="2463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9223132" y="2053269"/>
            <a:ext cx="2854950" cy="2648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xmlns="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5D76C6-AF1C-471F-A5DB-C47AA0F5B262}"/>
              </a:ext>
            </a:extLst>
          </p:cNvPr>
          <p:cNvSpPr txBox="1"/>
          <p:nvPr/>
        </p:nvSpPr>
        <p:spPr>
          <a:xfrm>
            <a:off x="2485049" y="873369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54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S</a:t>
            </a:r>
            <a:r>
              <a:rPr lang="en-US" altLang="ko-KR" sz="5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earch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89331" y="8733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84964" y="1457607"/>
            <a:ext cx="6321669" cy="4452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5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 리뷰</a:t>
            </a:r>
            <a:endParaRPr lang="en-US" altLang="ko-KR" sz="5400" dirty="0">
              <a:solidFill>
                <a:prstClr val="whit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363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5400" dirty="0" err="1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Sypnopsis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89331" y="1567962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TF(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단어빈도</a:t>
            </a:r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) : 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특정 문서에서 특정 단어의 등장 횟수</a:t>
            </a:r>
            <a:endParaRPr lang="en-US" altLang="ko-KR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DF(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역문서 빈도</a:t>
            </a:r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) : 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특정단어가 등장한 문서의 수</a:t>
            </a:r>
            <a:endParaRPr lang="en-US" altLang="ko-KR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IDF : DF</a:t>
            </a:r>
            <a:r>
              <a:rPr lang="ko-KR" altLang="en-US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에 반비례하는 </a:t>
            </a:r>
            <a:r>
              <a:rPr lang="ko-KR" altLang="en-US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수</a:t>
            </a:r>
            <a:endParaRPr lang="en-US" altLang="ko-KR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TF-IDF = TF x IDF</a:t>
            </a:r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80992" y="724149"/>
            <a:ext cx="4230372" cy="103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TF-IDF</a:t>
            </a:r>
            <a:r>
              <a:rPr lang="ko-KR" altLang="en-US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란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?</a:t>
            </a:r>
            <a:endParaRPr lang="en-US" altLang="ko-KR" sz="28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1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5222" y="356332"/>
            <a:ext cx="9384323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TF-IDF</a:t>
            </a:r>
            <a:r>
              <a:rPr lang="ko-KR" altLang="en-US" dirty="0" smtClean="0">
                <a:solidFill>
                  <a:schemeClr val="bg1"/>
                </a:solidFill>
              </a:rPr>
              <a:t>를 사용하는 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85800" y="3692803"/>
            <a:ext cx="4751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CounterVectorizer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096000" y="3692802"/>
            <a:ext cx="4751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TF-IDF</a:t>
            </a:r>
            <a:endParaRPr lang="ko-KR" altLang="en-US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04523" y="3853543"/>
            <a:ext cx="4019738" cy="97437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85857" y="3842709"/>
            <a:ext cx="3771900" cy="985208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89857" y="1966883"/>
            <a:ext cx="1140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{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like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this movie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,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love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this movie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. It was the </a:t>
            </a:r>
            <a:r>
              <a:rPr lang="en-US" altLang="ko-KR" sz="2400" dirty="0" smtClean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best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movie I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`ve ever seen.}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{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don`t like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this movie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.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This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is the </a:t>
            </a:r>
            <a:r>
              <a:rPr lang="en-US" altLang="ko-KR" sz="2400" dirty="0" smtClean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worst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movie I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`ve ever seen.}</a:t>
            </a:r>
            <a:endParaRPr lang="ko-KR" altLang="en-US" sz="24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177766" y="2706986"/>
            <a:ext cx="1068309" cy="106830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14" idx="0"/>
          </p:cNvCxnSpPr>
          <p:nvPr/>
        </p:nvCxnSpPr>
        <p:spPr>
          <a:xfrm>
            <a:off x="7125077" y="2706986"/>
            <a:ext cx="1346730" cy="11357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8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 animBg="1"/>
      <p:bldP spid="14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469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54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TF-IDF</a:t>
            </a:r>
            <a:r>
              <a:rPr lang="ko-KR" altLang="en-US" sz="54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의 예시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user\Desktop\2차 추천알고리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011" y="2073245"/>
            <a:ext cx="4678971" cy="30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2377766-D4A9-4259-A4D0-2F4094EF69D0}"/>
              </a:ext>
            </a:extLst>
          </p:cNvPr>
          <p:cNvGrpSpPr/>
          <p:nvPr/>
        </p:nvGrpSpPr>
        <p:grpSpPr>
          <a:xfrm>
            <a:off x="930259" y="2204858"/>
            <a:ext cx="2349354" cy="2349354"/>
            <a:chOff x="2665676" y="505434"/>
            <a:chExt cx="2336937" cy="2336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96DEC519-934F-4A04-AFAF-9168956E6243}"/>
                </a:ext>
              </a:extLst>
            </p:cNvPr>
            <p:cNvSpPr/>
            <p:nvPr/>
          </p:nvSpPr>
          <p:spPr>
            <a:xfrm>
              <a:off x="2665676" y="505434"/>
              <a:ext cx="2336937" cy="2336937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A1221D39-9E4F-4916-9A5A-D9AA95BCCC4A}"/>
                </a:ext>
              </a:extLst>
            </p:cNvPr>
            <p:cNvSpPr/>
            <p:nvPr/>
          </p:nvSpPr>
          <p:spPr>
            <a:xfrm>
              <a:off x="2674196" y="514293"/>
              <a:ext cx="1165127" cy="1233546"/>
            </a:xfrm>
            <a:custGeom>
              <a:avLst/>
              <a:gdLst>
                <a:gd name="connsiteX0" fmla="*/ 1165127 w 1165127"/>
                <a:gd name="connsiteY0" fmla="*/ 0 h 1233546"/>
                <a:gd name="connsiteX1" fmla="*/ 1164282 w 1165127"/>
                <a:gd name="connsiteY1" fmla="*/ 210 h 1233546"/>
                <a:gd name="connsiteX2" fmla="*/ 1112350 w 1165127"/>
                <a:gd name="connsiteY2" fmla="*/ 2832 h 1233546"/>
                <a:gd name="connsiteX3" fmla="*/ 139107 w 1165127"/>
                <a:gd name="connsiteY3" fmla="*/ 1081319 h 1233546"/>
                <a:gd name="connsiteX4" fmla="*/ 143164 w 1165127"/>
                <a:gd name="connsiteY4" fmla="*/ 1161658 h 1233546"/>
                <a:gd name="connsiteX5" fmla="*/ 142347 w 1165127"/>
                <a:gd name="connsiteY5" fmla="*/ 1161658 h 1233546"/>
                <a:gd name="connsiteX6" fmla="*/ 142803 w 1165127"/>
                <a:gd name="connsiteY6" fmla="*/ 1163898 h 1233546"/>
                <a:gd name="connsiteX7" fmla="*/ 72566 w 1165127"/>
                <a:gd name="connsiteY7" fmla="*/ 1233546 h 1233546"/>
                <a:gd name="connsiteX8" fmla="*/ 2329 w 1165127"/>
                <a:gd name="connsiteY8" fmla="*/ 1163898 h 1233546"/>
                <a:gd name="connsiteX9" fmla="*/ 2785 w 1165127"/>
                <a:gd name="connsiteY9" fmla="*/ 1161658 h 1233546"/>
                <a:gd name="connsiteX10" fmla="*/ 0 w 1165127"/>
                <a:gd name="connsiteY10" fmla="*/ 1161658 h 1233546"/>
                <a:gd name="connsiteX11" fmla="*/ 5832 w 1165127"/>
                <a:gd name="connsiteY11" fmla="*/ 1046166 h 1233546"/>
                <a:gd name="connsiteX12" fmla="*/ 1165127 w 1165127"/>
                <a:gd name="connsiteY12" fmla="*/ 0 h 123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5127" h="1233546">
                  <a:moveTo>
                    <a:pt x="1165127" y="0"/>
                  </a:moveTo>
                  <a:lnTo>
                    <a:pt x="1164282" y="210"/>
                  </a:lnTo>
                  <a:lnTo>
                    <a:pt x="1112350" y="2832"/>
                  </a:lnTo>
                  <a:cubicBezTo>
                    <a:pt x="565694" y="58348"/>
                    <a:pt x="139107" y="520016"/>
                    <a:pt x="139107" y="1081319"/>
                  </a:cubicBezTo>
                  <a:lnTo>
                    <a:pt x="143164" y="1161658"/>
                  </a:lnTo>
                  <a:lnTo>
                    <a:pt x="142347" y="1161658"/>
                  </a:lnTo>
                  <a:lnTo>
                    <a:pt x="142803" y="1163898"/>
                  </a:lnTo>
                  <a:cubicBezTo>
                    <a:pt x="142803" y="1202364"/>
                    <a:pt x="111357" y="1233546"/>
                    <a:pt x="72566" y="1233546"/>
                  </a:cubicBezTo>
                  <a:cubicBezTo>
                    <a:pt x="33775" y="1233546"/>
                    <a:pt x="2329" y="1202364"/>
                    <a:pt x="2329" y="1163898"/>
                  </a:cubicBezTo>
                  <a:lnTo>
                    <a:pt x="2785" y="1161658"/>
                  </a:lnTo>
                  <a:lnTo>
                    <a:pt x="0" y="1161658"/>
                  </a:lnTo>
                  <a:lnTo>
                    <a:pt x="5832" y="1046166"/>
                  </a:lnTo>
                  <a:cubicBezTo>
                    <a:pt x="65507" y="458550"/>
                    <a:pt x="561767" y="0"/>
                    <a:pt x="1165127" y="0"/>
                  </a:cubicBezTo>
                  <a:close/>
                </a:path>
              </a:pathLst>
            </a:custGeom>
            <a:gradFill>
              <a:gsLst>
                <a:gs pos="0">
                  <a:srgbClr val="2C0204"/>
                </a:gs>
                <a:gs pos="44000">
                  <a:srgbClr val="B1060F"/>
                </a:gs>
                <a:gs pos="100000">
                  <a:srgbClr val="B1060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F8A69F4-2015-4421-9E1F-0979D44762E4}"/>
              </a:ext>
            </a:extLst>
          </p:cNvPr>
          <p:cNvGrpSpPr/>
          <p:nvPr/>
        </p:nvGrpSpPr>
        <p:grpSpPr>
          <a:xfrm>
            <a:off x="1320684" y="2657436"/>
            <a:ext cx="1543128" cy="1543128"/>
            <a:chOff x="1123852" y="1436913"/>
            <a:chExt cx="2757715" cy="27577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97DBAD7-FEBF-474A-ACB2-861508E7AA4E}"/>
                </a:ext>
              </a:extLst>
            </p:cNvPr>
            <p:cNvSpPr/>
            <p:nvPr/>
          </p:nvSpPr>
          <p:spPr>
            <a:xfrm>
              <a:off x="1123852" y="1436913"/>
              <a:ext cx="2757715" cy="2757715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rgbClr val="69F1A7"/>
                </a:gs>
                <a:gs pos="90000">
                  <a:srgbClr val="29FF8A"/>
                </a:gs>
                <a:gs pos="25000">
                  <a:srgbClr val="00A44A"/>
                </a:gs>
                <a:gs pos="50000">
                  <a:srgbClr val="00B050"/>
                </a:gs>
              </a:gsLst>
              <a:lin ang="5400000" scaled="1"/>
            </a:gra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6107F4F1-39ED-4123-BA74-7C443F66006D}"/>
                </a:ext>
              </a:extLst>
            </p:cNvPr>
            <p:cNvSpPr/>
            <p:nvPr/>
          </p:nvSpPr>
          <p:spPr>
            <a:xfrm>
              <a:off x="1545492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2A72EFF-B713-459D-AB96-A0DB724F1BCE}"/>
                </a:ext>
              </a:extLst>
            </p:cNvPr>
            <p:cNvSpPr/>
            <p:nvPr/>
          </p:nvSpPr>
          <p:spPr>
            <a:xfrm>
              <a:off x="3180624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6B1907E0-CCAA-4CC0-A578-CDAE3CC5A924}"/>
                </a:ext>
              </a:extLst>
            </p:cNvPr>
            <p:cNvGrpSpPr/>
            <p:nvPr/>
          </p:nvGrpSpPr>
          <p:grpSpPr>
            <a:xfrm rot="20852617">
              <a:off x="2002526" y="1512117"/>
              <a:ext cx="1867323" cy="1565740"/>
              <a:chOff x="2393901" y="2225264"/>
              <a:chExt cx="1653489" cy="1386441"/>
            </a:xfrm>
          </p:grpSpPr>
          <p:sp>
            <p:nvSpPr>
              <p:cNvPr id="32" name="막힌 원호 31">
                <a:extLst>
                  <a:ext uri="{FF2B5EF4-FFF2-40B4-BE49-F238E27FC236}">
                    <a16:creationId xmlns:a16="http://schemas.microsoft.com/office/drawing/2014/main" xmlns="" id="{D1DB1171-3E02-42AF-BF2A-7238E93D7DB0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60D8FDF1-BFC1-4D2F-A961-03B253A67D88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CE1A4B9F-BBEC-4400-9DC4-5CAA926600DC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52ED4E4-546D-4F6B-B82E-628081084BD0}"/>
              </a:ext>
            </a:extLst>
          </p:cNvPr>
          <p:cNvGrpSpPr/>
          <p:nvPr/>
        </p:nvGrpSpPr>
        <p:grpSpPr>
          <a:xfrm>
            <a:off x="1295626" y="2632379"/>
            <a:ext cx="1593243" cy="1593243"/>
            <a:chOff x="808520" y="2089685"/>
            <a:chExt cx="2757715" cy="275771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968FADEF-69D7-4092-B1C9-9EA8EAC5FE5F}"/>
                </a:ext>
              </a:extLst>
            </p:cNvPr>
            <p:cNvSpPr/>
            <p:nvPr/>
          </p:nvSpPr>
          <p:spPr>
            <a:xfrm>
              <a:off x="808520" y="2089685"/>
              <a:ext cx="2757715" cy="2757715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rgbClr val="69F1A7"/>
                </a:gs>
                <a:gs pos="90000">
                  <a:srgbClr val="29FF8A"/>
                </a:gs>
                <a:gs pos="25000">
                  <a:srgbClr val="00A44A"/>
                </a:gs>
                <a:gs pos="50000">
                  <a:srgbClr val="00B050"/>
                </a:gs>
              </a:gsLst>
              <a:lin ang="54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76569D3E-5DF9-42AE-8F49-6BD59FB15EE0}"/>
                </a:ext>
              </a:extLst>
            </p:cNvPr>
            <p:cNvSpPr/>
            <p:nvPr/>
          </p:nvSpPr>
          <p:spPr>
            <a:xfrm>
              <a:off x="1230160" y="2806106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93CFFF6-D983-4E33-9CA9-0785AFE5B0F6}"/>
                </a:ext>
              </a:extLst>
            </p:cNvPr>
            <p:cNvSpPr/>
            <p:nvPr/>
          </p:nvSpPr>
          <p:spPr>
            <a:xfrm>
              <a:off x="2865292" y="2806106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1290613A-684A-45C6-A1F7-54BB6C28F36B}"/>
                </a:ext>
              </a:extLst>
            </p:cNvPr>
            <p:cNvGrpSpPr/>
            <p:nvPr/>
          </p:nvGrpSpPr>
          <p:grpSpPr>
            <a:xfrm rot="20852617">
              <a:off x="1687194" y="2164889"/>
              <a:ext cx="1867323" cy="1565740"/>
              <a:chOff x="2393901" y="2225264"/>
              <a:chExt cx="1653489" cy="1386441"/>
            </a:xfrm>
          </p:grpSpPr>
          <p:sp>
            <p:nvSpPr>
              <p:cNvPr id="56" name="막힌 원호 55">
                <a:extLst>
                  <a:ext uri="{FF2B5EF4-FFF2-40B4-BE49-F238E27FC236}">
                    <a16:creationId xmlns:a16="http://schemas.microsoft.com/office/drawing/2014/main" xmlns="" id="{E4E7CA1F-EF0E-4F9D-82EA-4A72249F5A41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xmlns="" id="{3735A952-D81F-4639-BBFA-60E01DA605C7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xmlns="" id="{1DF77AE3-7C29-4069-8BAA-E54189144C70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0371230-1C04-4DFF-8037-39AA602A9D81}"/>
              </a:ext>
            </a:extLst>
          </p:cNvPr>
          <p:cNvGrpSpPr/>
          <p:nvPr/>
        </p:nvGrpSpPr>
        <p:grpSpPr>
          <a:xfrm>
            <a:off x="6207893" y="2401315"/>
            <a:ext cx="1556895" cy="1799249"/>
            <a:chOff x="4654452" y="979200"/>
            <a:chExt cx="2782319" cy="32154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FA783B5-E947-4839-99A8-54AD79F7A399}"/>
                </a:ext>
              </a:extLst>
            </p:cNvPr>
            <p:cNvSpPr/>
            <p:nvPr/>
          </p:nvSpPr>
          <p:spPr>
            <a:xfrm>
              <a:off x="4654452" y="1436913"/>
              <a:ext cx="2757715" cy="2757715"/>
            </a:xfrm>
            <a:prstGeom prst="rect">
              <a:avLst/>
            </a:prstGeom>
            <a:gradFill>
              <a:gsLst>
                <a:gs pos="0">
                  <a:srgbClr val="4F0C92"/>
                </a:gs>
                <a:gs pos="100000">
                  <a:srgbClr val="A960F2"/>
                </a:gs>
                <a:gs pos="90000">
                  <a:srgbClr val="8C2BED"/>
                </a:gs>
                <a:gs pos="25000">
                  <a:srgbClr val="3B096D"/>
                </a:gs>
                <a:gs pos="50000">
                  <a:srgbClr val="4F0C92"/>
                </a:gs>
              </a:gsLst>
              <a:lin ang="5400000" scaled="1"/>
            </a:gra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FEDE47-6120-4C2E-84DF-C10B92A1C169}"/>
                </a:ext>
              </a:extLst>
            </p:cNvPr>
            <p:cNvSpPr/>
            <p:nvPr/>
          </p:nvSpPr>
          <p:spPr>
            <a:xfrm>
              <a:off x="5062604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F2DB772D-0D9F-4D4C-9670-5D5545E031D7}"/>
                </a:ext>
              </a:extLst>
            </p:cNvPr>
            <p:cNvSpPr/>
            <p:nvPr/>
          </p:nvSpPr>
          <p:spPr>
            <a:xfrm>
              <a:off x="6704436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BE48AC07-2E76-422D-B931-87DF5DAF8FE5}"/>
                </a:ext>
              </a:extLst>
            </p:cNvPr>
            <p:cNvGrpSpPr/>
            <p:nvPr/>
          </p:nvGrpSpPr>
          <p:grpSpPr>
            <a:xfrm rot="20852617">
              <a:off x="5569448" y="1512117"/>
              <a:ext cx="1867323" cy="1565740"/>
              <a:chOff x="2393901" y="2225264"/>
              <a:chExt cx="1653489" cy="1386441"/>
            </a:xfrm>
          </p:grpSpPr>
          <p:sp>
            <p:nvSpPr>
              <p:cNvPr id="42" name="막힌 원호 41">
                <a:extLst>
                  <a:ext uri="{FF2B5EF4-FFF2-40B4-BE49-F238E27FC236}">
                    <a16:creationId xmlns:a16="http://schemas.microsoft.com/office/drawing/2014/main" xmlns="" id="{E44CAF07-0E06-4B7E-A18D-F1234A9F3491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xmlns="" id="{5C84DDBA-5961-4732-8CDD-1EA6C867ADFA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D1538A0C-89EE-488B-9DEC-988F3E952346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1A8FEF61-1506-49A6-BF04-79E336771A45}"/>
                </a:ext>
              </a:extLst>
            </p:cNvPr>
            <p:cNvGrpSpPr/>
            <p:nvPr/>
          </p:nvGrpSpPr>
          <p:grpSpPr>
            <a:xfrm rot="18834878">
              <a:off x="6006686" y="1069222"/>
              <a:ext cx="1114784" cy="934740"/>
              <a:chOff x="2393901" y="2225264"/>
              <a:chExt cx="1653489" cy="1386441"/>
            </a:xfrm>
          </p:grpSpPr>
          <p:sp>
            <p:nvSpPr>
              <p:cNvPr id="50" name="막힌 원호 49">
                <a:extLst>
                  <a:ext uri="{FF2B5EF4-FFF2-40B4-BE49-F238E27FC236}">
                    <a16:creationId xmlns:a16="http://schemas.microsoft.com/office/drawing/2014/main" xmlns="" id="{69863773-3EA1-4B1D-9E6C-E7CE71E3DDB3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xmlns="" id="{4831A375-B1A8-47B7-8B6C-A2E58BC0CA31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xmlns="" id="{984E149A-61C2-4BC9-95B2-6F5193507FB2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AA176EF4-3ADC-4B7C-AF53-7096E89FB046}"/>
                </a:ext>
              </a:extLst>
            </p:cNvPr>
            <p:cNvGrpSpPr/>
            <p:nvPr/>
          </p:nvGrpSpPr>
          <p:grpSpPr>
            <a:xfrm rot="2765122" flipH="1">
              <a:off x="4984183" y="1073478"/>
              <a:ext cx="1114784" cy="934740"/>
              <a:chOff x="2393901" y="2225264"/>
              <a:chExt cx="1653489" cy="1386441"/>
            </a:xfrm>
          </p:grpSpPr>
          <p:sp>
            <p:nvSpPr>
              <p:cNvPr id="58" name="막힌 원호 57">
                <a:extLst>
                  <a:ext uri="{FF2B5EF4-FFF2-40B4-BE49-F238E27FC236}">
                    <a16:creationId xmlns:a16="http://schemas.microsoft.com/office/drawing/2014/main" xmlns="" id="{D18FFF51-A8A0-4408-B2C4-F175EF38C5D2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A1111BFA-D345-499A-9FFD-2028E03EA12A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D83C9FAA-E10E-4154-940E-ECE6D6BBA2DC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8A8C8D-AB6D-426D-B2D7-B7E6BB5B1F7E}"/>
              </a:ext>
            </a:extLst>
          </p:cNvPr>
          <p:cNvSpPr txBox="1"/>
          <p:nvPr/>
        </p:nvSpPr>
        <p:spPr>
          <a:xfrm>
            <a:off x="889867" y="4231397"/>
            <a:ext cx="2389746" cy="5090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 anchorCtr="1">
            <a:no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조장 염한승</a:t>
            </a:r>
            <a:endParaRPr lang="ko-KR" altLang="en-US" dirty="0">
              <a:solidFill>
                <a:schemeClr val="bg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6E15D69-D873-4822-85CF-F53E5608EBAA}"/>
              </a:ext>
            </a:extLst>
          </p:cNvPr>
          <p:cNvSpPr txBox="1"/>
          <p:nvPr/>
        </p:nvSpPr>
        <p:spPr>
          <a:xfrm>
            <a:off x="3698787" y="4231397"/>
            <a:ext cx="1853218" cy="5090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 anchorCtr="1">
            <a:no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최승환</a:t>
            </a:r>
            <a:endParaRPr lang="ko-KR" altLang="en-US" dirty="0">
              <a:solidFill>
                <a:schemeClr val="bg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BFE48C3-E694-4695-9EEC-4DB6FACE7842}"/>
              </a:ext>
            </a:extLst>
          </p:cNvPr>
          <p:cNvSpPr txBox="1"/>
          <p:nvPr/>
        </p:nvSpPr>
        <p:spPr>
          <a:xfrm>
            <a:off x="6052847" y="4225622"/>
            <a:ext cx="1853218" cy="5090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 anchorCtr="1">
            <a:no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김민</a:t>
            </a:r>
            <a:endParaRPr lang="ko-KR" altLang="en-US" dirty="0">
              <a:solidFill>
                <a:schemeClr val="bg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B9B9EAC9-45AA-4DAD-87A3-BF6820DAC451}"/>
              </a:ext>
            </a:extLst>
          </p:cNvPr>
          <p:cNvGrpSpPr/>
          <p:nvPr/>
        </p:nvGrpSpPr>
        <p:grpSpPr>
          <a:xfrm>
            <a:off x="3853832" y="2657436"/>
            <a:ext cx="1543128" cy="1543128"/>
            <a:chOff x="1123852" y="1436913"/>
            <a:chExt cx="2757715" cy="275771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19E49979-6D31-4CAE-B9D0-D6131FA17616}"/>
                </a:ext>
              </a:extLst>
            </p:cNvPr>
            <p:cNvSpPr/>
            <p:nvPr/>
          </p:nvSpPr>
          <p:spPr>
            <a:xfrm>
              <a:off x="1123852" y="1436913"/>
              <a:ext cx="2757715" cy="275771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F5B88F"/>
                </a:gs>
                <a:gs pos="90000">
                  <a:srgbClr val="F19B61"/>
                </a:gs>
                <a:gs pos="25000">
                  <a:srgbClr val="D46112"/>
                </a:gs>
                <a:gs pos="50000">
                  <a:schemeClr val="accent2"/>
                </a:gs>
              </a:gsLst>
              <a:lin ang="5400000" scaled="1"/>
            </a:gra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0F2AA7A8-32F7-4545-90D8-0E32565B6579}"/>
                </a:ext>
              </a:extLst>
            </p:cNvPr>
            <p:cNvSpPr/>
            <p:nvPr/>
          </p:nvSpPr>
          <p:spPr>
            <a:xfrm>
              <a:off x="1545492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785314F8-2653-4F16-B8F8-DF70BD9563DB}"/>
                </a:ext>
              </a:extLst>
            </p:cNvPr>
            <p:cNvSpPr/>
            <p:nvPr/>
          </p:nvSpPr>
          <p:spPr>
            <a:xfrm>
              <a:off x="3180624" y="2153334"/>
              <a:ext cx="283308" cy="283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39984E42-20F4-46C8-B30B-838473E82A4D}"/>
                </a:ext>
              </a:extLst>
            </p:cNvPr>
            <p:cNvGrpSpPr/>
            <p:nvPr/>
          </p:nvGrpSpPr>
          <p:grpSpPr>
            <a:xfrm rot="20852617">
              <a:off x="2002526" y="1512117"/>
              <a:ext cx="1867323" cy="1565740"/>
              <a:chOff x="2393901" y="2225264"/>
              <a:chExt cx="1653489" cy="1386441"/>
            </a:xfrm>
          </p:grpSpPr>
          <p:sp>
            <p:nvSpPr>
              <p:cNvPr id="71" name="막힌 원호 70">
                <a:extLst>
                  <a:ext uri="{FF2B5EF4-FFF2-40B4-BE49-F238E27FC236}">
                    <a16:creationId xmlns:a16="http://schemas.microsoft.com/office/drawing/2014/main" xmlns="" id="{962FE43C-60A1-4B6D-9C5A-395EB52A1CB3}"/>
                  </a:ext>
                </a:extLst>
              </p:cNvPr>
              <p:cNvSpPr/>
              <p:nvPr/>
            </p:nvSpPr>
            <p:spPr>
              <a:xfrm rot="9650532">
                <a:off x="2393901" y="2225264"/>
                <a:ext cx="1653489" cy="1386441"/>
              </a:xfrm>
              <a:prstGeom prst="blockArc">
                <a:avLst>
                  <a:gd name="adj1" fmla="val 15987843"/>
                  <a:gd name="adj2" fmla="val 20906610"/>
                  <a:gd name="adj3" fmla="val 78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xmlns="" id="{CE90A192-30BA-4D16-8CE2-4793BD62239E}"/>
                  </a:ext>
                </a:extLst>
              </p:cNvPr>
              <p:cNvSpPr/>
              <p:nvPr/>
            </p:nvSpPr>
            <p:spPr>
              <a:xfrm>
                <a:off x="2512230" y="325994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DF9FFD39-734E-48DC-9242-D71A83DD2A89}"/>
                  </a:ext>
                </a:extLst>
              </p:cNvPr>
              <p:cNvSpPr/>
              <p:nvPr/>
            </p:nvSpPr>
            <p:spPr>
              <a:xfrm>
                <a:off x="3405993" y="3456791"/>
                <a:ext cx="105558" cy="1055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89EFC73C-A7A3-4DF2-BF3A-5CE40ACD8332}"/>
              </a:ext>
            </a:extLst>
          </p:cNvPr>
          <p:cNvGrpSpPr/>
          <p:nvPr/>
        </p:nvGrpSpPr>
        <p:grpSpPr>
          <a:xfrm>
            <a:off x="8622159" y="2657436"/>
            <a:ext cx="1543128" cy="1543128"/>
            <a:chOff x="6407011" y="3170926"/>
            <a:chExt cx="1999497" cy="19994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A07E7F90-6F66-46E7-A377-77A6AA2B8A07}"/>
                </a:ext>
              </a:extLst>
            </p:cNvPr>
            <p:cNvGrpSpPr/>
            <p:nvPr/>
          </p:nvGrpSpPr>
          <p:grpSpPr>
            <a:xfrm>
              <a:off x="6407011" y="3170926"/>
              <a:ext cx="1999497" cy="1999497"/>
              <a:chOff x="1123853" y="1436913"/>
              <a:chExt cx="2757715" cy="275771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7580B0B1-FC72-4591-8A26-4D4E7955A1CE}"/>
                  </a:ext>
                </a:extLst>
              </p:cNvPr>
              <p:cNvSpPr/>
              <p:nvPr/>
            </p:nvSpPr>
            <p:spPr>
              <a:xfrm>
                <a:off x="1123853" y="1436913"/>
                <a:ext cx="2757715" cy="2757715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rgbClr val="8C8C8C"/>
                  </a:gs>
                  <a:gs pos="90000">
                    <a:srgbClr val="5E5E5E"/>
                  </a:gs>
                  <a:gs pos="25000">
                    <a:srgbClr val="383838"/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44E02D33-C960-4D9A-A9FA-23896A197A2D}"/>
                  </a:ext>
                </a:extLst>
              </p:cNvPr>
              <p:cNvSpPr/>
              <p:nvPr/>
            </p:nvSpPr>
            <p:spPr>
              <a:xfrm>
                <a:off x="1545492" y="2153334"/>
                <a:ext cx="283308" cy="283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xmlns="" id="{C4D31760-92C7-4C2D-B6AA-6B352C9BDBB0}"/>
                  </a:ext>
                </a:extLst>
              </p:cNvPr>
              <p:cNvSpPr/>
              <p:nvPr/>
            </p:nvSpPr>
            <p:spPr>
              <a:xfrm>
                <a:off x="3180624" y="2153334"/>
                <a:ext cx="283308" cy="283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xmlns="" id="{8C8EF887-9BD1-4821-AB78-D95C2068A97B}"/>
                  </a:ext>
                </a:extLst>
              </p:cNvPr>
              <p:cNvGrpSpPr/>
              <p:nvPr/>
            </p:nvGrpSpPr>
            <p:grpSpPr>
              <a:xfrm rot="20852617">
                <a:off x="2002526" y="1512117"/>
                <a:ext cx="1867323" cy="1565740"/>
                <a:chOff x="2393901" y="2225264"/>
                <a:chExt cx="1653489" cy="1386441"/>
              </a:xfrm>
            </p:grpSpPr>
            <p:sp>
              <p:nvSpPr>
                <p:cNvPr id="79" name="막힌 원호 78">
                  <a:extLst>
                    <a:ext uri="{FF2B5EF4-FFF2-40B4-BE49-F238E27FC236}">
                      <a16:creationId xmlns:a16="http://schemas.microsoft.com/office/drawing/2014/main" xmlns="" id="{96D0A03E-129F-4162-BAF8-67E298583297}"/>
                    </a:ext>
                  </a:extLst>
                </p:cNvPr>
                <p:cNvSpPr/>
                <p:nvPr/>
              </p:nvSpPr>
              <p:spPr>
                <a:xfrm rot="9650532">
                  <a:off x="2393901" y="2225264"/>
                  <a:ext cx="1653489" cy="1386441"/>
                </a:xfrm>
                <a:prstGeom prst="blockArc">
                  <a:avLst>
                    <a:gd name="adj1" fmla="val 15987843"/>
                    <a:gd name="adj2" fmla="val 20906610"/>
                    <a:gd name="adj3" fmla="val 786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xmlns="" id="{5E1E8857-45FA-47C7-BA81-417BAD08FC76}"/>
                    </a:ext>
                  </a:extLst>
                </p:cNvPr>
                <p:cNvSpPr/>
                <p:nvPr/>
              </p:nvSpPr>
              <p:spPr>
                <a:xfrm>
                  <a:off x="2512230" y="3259941"/>
                  <a:ext cx="105558" cy="1055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xmlns="" id="{11E17425-DFF4-4D8F-B329-82EDF484ED7F}"/>
                    </a:ext>
                  </a:extLst>
                </p:cNvPr>
                <p:cNvSpPr/>
                <p:nvPr/>
              </p:nvSpPr>
              <p:spPr>
                <a:xfrm>
                  <a:off x="3405993" y="3456791"/>
                  <a:ext cx="105558" cy="1055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3FDEF5C9-73B0-4FAF-BD91-BD0935C328F0}"/>
                </a:ext>
              </a:extLst>
            </p:cNvPr>
            <p:cNvSpPr/>
            <p:nvPr/>
          </p:nvSpPr>
          <p:spPr>
            <a:xfrm>
              <a:off x="7222586" y="4221253"/>
              <a:ext cx="94312" cy="319139"/>
            </a:xfrm>
            <a:custGeom>
              <a:avLst/>
              <a:gdLst>
                <a:gd name="connsiteX0" fmla="*/ 0 w 101948"/>
                <a:gd name="connsiteY0" fmla="*/ 0 h 319139"/>
                <a:gd name="connsiteX1" fmla="*/ 101948 w 101948"/>
                <a:gd name="connsiteY1" fmla="*/ 0 h 319139"/>
                <a:gd name="connsiteX2" fmla="*/ 101948 w 101948"/>
                <a:gd name="connsiteY2" fmla="*/ 268079 h 319139"/>
                <a:gd name="connsiteX3" fmla="*/ 101442 w 101948"/>
                <a:gd name="connsiteY3" fmla="*/ 268079 h 319139"/>
                <a:gd name="connsiteX4" fmla="*/ 101948 w 101948"/>
                <a:gd name="connsiteY4" fmla="*/ 270477 h 319139"/>
                <a:gd name="connsiteX5" fmla="*/ 51093 w 101948"/>
                <a:gd name="connsiteY5" fmla="*/ 319139 h 319139"/>
                <a:gd name="connsiteX6" fmla="*/ 238 w 101948"/>
                <a:gd name="connsiteY6" fmla="*/ 270477 h 319139"/>
                <a:gd name="connsiteX7" fmla="*/ 744 w 101948"/>
                <a:gd name="connsiteY7" fmla="*/ 268079 h 319139"/>
                <a:gd name="connsiteX8" fmla="*/ 0 w 101948"/>
                <a:gd name="connsiteY8" fmla="*/ 268079 h 3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948" h="319139">
                  <a:moveTo>
                    <a:pt x="0" y="0"/>
                  </a:moveTo>
                  <a:lnTo>
                    <a:pt x="101948" y="0"/>
                  </a:lnTo>
                  <a:lnTo>
                    <a:pt x="101948" y="268079"/>
                  </a:lnTo>
                  <a:lnTo>
                    <a:pt x="101442" y="268079"/>
                  </a:lnTo>
                  <a:lnTo>
                    <a:pt x="101948" y="270477"/>
                  </a:lnTo>
                  <a:cubicBezTo>
                    <a:pt x="101948" y="297352"/>
                    <a:pt x="79179" y="319139"/>
                    <a:pt x="51093" y="319139"/>
                  </a:cubicBezTo>
                  <a:cubicBezTo>
                    <a:pt x="23007" y="319139"/>
                    <a:pt x="238" y="297352"/>
                    <a:pt x="238" y="270477"/>
                  </a:cubicBezTo>
                  <a:lnTo>
                    <a:pt x="744" y="268079"/>
                  </a:lnTo>
                  <a:lnTo>
                    <a:pt x="0" y="268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443EED0D-D3E4-43BE-A416-12A1B57FBC94}"/>
                </a:ext>
              </a:extLst>
            </p:cNvPr>
            <p:cNvSpPr/>
            <p:nvPr/>
          </p:nvSpPr>
          <p:spPr>
            <a:xfrm>
              <a:off x="7967379" y="4223685"/>
              <a:ext cx="94312" cy="183357"/>
            </a:xfrm>
            <a:custGeom>
              <a:avLst/>
              <a:gdLst>
                <a:gd name="connsiteX0" fmla="*/ 0 w 94312"/>
                <a:gd name="connsiteY0" fmla="*/ 0 h 183357"/>
                <a:gd name="connsiteX1" fmla="*/ 94312 w 94312"/>
                <a:gd name="connsiteY1" fmla="*/ 0 h 183357"/>
                <a:gd name="connsiteX2" fmla="*/ 94312 w 94312"/>
                <a:gd name="connsiteY2" fmla="*/ 132297 h 183357"/>
                <a:gd name="connsiteX3" fmla="*/ 93844 w 94312"/>
                <a:gd name="connsiteY3" fmla="*/ 132297 h 183357"/>
                <a:gd name="connsiteX4" fmla="*/ 94312 w 94312"/>
                <a:gd name="connsiteY4" fmla="*/ 134695 h 183357"/>
                <a:gd name="connsiteX5" fmla="*/ 47266 w 94312"/>
                <a:gd name="connsiteY5" fmla="*/ 183357 h 183357"/>
                <a:gd name="connsiteX6" fmla="*/ 220 w 94312"/>
                <a:gd name="connsiteY6" fmla="*/ 134695 h 183357"/>
                <a:gd name="connsiteX7" fmla="*/ 689 w 94312"/>
                <a:gd name="connsiteY7" fmla="*/ 132297 h 183357"/>
                <a:gd name="connsiteX8" fmla="*/ 0 w 94312"/>
                <a:gd name="connsiteY8" fmla="*/ 13229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312" h="183357">
                  <a:moveTo>
                    <a:pt x="0" y="0"/>
                  </a:moveTo>
                  <a:lnTo>
                    <a:pt x="94312" y="0"/>
                  </a:lnTo>
                  <a:lnTo>
                    <a:pt x="94312" y="132297"/>
                  </a:lnTo>
                  <a:lnTo>
                    <a:pt x="93844" y="132297"/>
                  </a:lnTo>
                  <a:lnTo>
                    <a:pt x="94312" y="134695"/>
                  </a:lnTo>
                  <a:cubicBezTo>
                    <a:pt x="94312" y="161570"/>
                    <a:pt x="73249" y="183357"/>
                    <a:pt x="47266" y="183357"/>
                  </a:cubicBezTo>
                  <a:cubicBezTo>
                    <a:pt x="21284" y="183357"/>
                    <a:pt x="220" y="161570"/>
                    <a:pt x="220" y="134695"/>
                  </a:cubicBezTo>
                  <a:lnTo>
                    <a:pt x="689" y="132297"/>
                  </a:lnTo>
                  <a:lnTo>
                    <a:pt x="0" y="132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FD1EA75-F63B-4089-A4B7-AAE72C95F955}"/>
              </a:ext>
            </a:extLst>
          </p:cNvPr>
          <p:cNvSpPr txBox="1"/>
          <p:nvPr/>
        </p:nvSpPr>
        <p:spPr>
          <a:xfrm>
            <a:off x="8467114" y="4232772"/>
            <a:ext cx="1853218" cy="5090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 anchorCtr="1">
            <a:no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남도일</a:t>
            </a:r>
            <a:endParaRPr lang="ko-KR" altLang="en-US" dirty="0">
              <a:solidFill>
                <a:schemeClr val="bg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0D3B78D-6047-4683-A31D-ACF5AF7EE23B}"/>
              </a:ext>
            </a:extLst>
          </p:cNvPr>
          <p:cNvSpPr txBox="1"/>
          <p:nvPr/>
        </p:nvSpPr>
        <p:spPr>
          <a:xfrm>
            <a:off x="4023061" y="1470595"/>
            <a:ext cx="4145880" cy="707886"/>
          </a:xfrm>
          <a:prstGeom prst="rect">
            <a:avLst/>
          </a:prstGeom>
          <a:noFill/>
        </p:spPr>
        <p:txBody>
          <a:bodyPr wrap="non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Who’s presenter?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3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1067133" y="4988169"/>
            <a:ext cx="1767840" cy="67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5 Medium" pitchFamily="34" charset="-127"/>
                <a:ea typeface="에스코어 드림 5 Medium" pitchFamily="34" charset="-127"/>
              </a:rPr>
              <a:t>평점 예측</a:t>
            </a:r>
            <a:endParaRPr lang="ko-KR" alt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255705" y="5026268"/>
            <a:ext cx="2276036" cy="67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에스코어 드림 5 Medium" pitchFamily="34" charset="-127"/>
                <a:ea typeface="에스코어 드림 5 Medium" pitchFamily="34" charset="-127"/>
              </a:rPr>
              <a:t>유저 및 아이템 추천 설명 및 코드리뷰</a:t>
            </a:r>
            <a:endParaRPr lang="ko-KR" alt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769990" y="4991100"/>
            <a:ext cx="2107224" cy="67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5 Medium" pitchFamily="34" charset="-127"/>
                <a:ea typeface="에스코어 드림 5 Medium" pitchFamily="34" charset="-127"/>
              </a:rPr>
              <a:t>검색 및 </a:t>
            </a:r>
            <a:r>
              <a:rPr lang="ko-KR" altLang="en-US" dirty="0" err="1" smtClean="0">
                <a:latin typeface="에스코어 드림 5 Medium" pitchFamily="34" charset="-127"/>
                <a:ea typeface="에스코어 드림 5 Medium" pitchFamily="34" charset="-127"/>
              </a:rPr>
              <a:t>시놉시스</a:t>
            </a:r>
            <a:r>
              <a:rPr lang="ko-KR" altLang="en-US" dirty="0" smtClean="0">
                <a:latin typeface="에스코어 드림 5 Medium" pitchFamily="34" charset="-127"/>
                <a:ea typeface="에스코어 드림 5 Medium" pitchFamily="34" charset="-127"/>
              </a:rPr>
              <a:t> 처리 및 코드리뷰</a:t>
            </a:r>
            <a:endParaRPr lang="ko-KR" alt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486784" y="5020407"/>
            <a:ext cx="1967134" cy="67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5 Medium" pitchFamily="34" charset="-127"/>
                <a:ea typeface="에스코어 드림 5 Medium" pitchFamily="34" charset="-127"/>
              </a:rPr>
              <a:t>추천 시스템에 대한 전반적 설명 및 </a:t>
            </a:r>
            <a:endParaRPr lang="ko-KR" alt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32761 0 " pathEditMode="relative" rAng="0" ptsTypes="AA">
                                      <p:cBhvr>
                                        <p:cTn id="3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4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88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4"/>
            <a:ext cx="3518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54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Algorithm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89331" y="1567962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8" name="Picture 2" descr="D:\user\Desktop\2차 추천알고리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1" y="4818185"/>
            <a:ext cx="3396343" cy="195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89331" y="308572"/>
            <a:ext cx="492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문서내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단어의 </a:t>
            </a:r>
            <a:r>
              <a:rPr lang="en-US" altLang="ko-KR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값 계산</a:t>
            </a:r>
            <a:endParaRPr lang="en-US" altLang="ko-KR" sz="32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9331" y="2939823"/>
            <a:ext cx="492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단어의 </a:t>
            </a:r>
            <a:r>
              <a:rPr lang="en-US" altLang="ko-KR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DF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값 계산</a:t>
            </a:r>
            <a:endParaRPr lang="en-US" altLang="ko-KR" sz="32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9212" y="893347"/>
            <a:ext cx="3607719" cy="763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TF(</a:t>
            </a:r>
            <a:r>
              <a:rPr lang="en-US" altLang="ko-KR" dirty="0" err="1" smtClean="0">
                <a:latin typeface="에스코어 드림 7 ExtraBold" pitchFamily="34" charset="-127"/>
                <a:ea typeface="에스코어 드림 7 ExtraBold" pitchFamily="34" charset="-127"/>
              </a:rPr>
              <a:t>d,t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)</a:t>
            </a:r>
          </a:p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문서 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d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의 특정단어 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t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의 등장횟수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29211" y="2066977"/>
            <a:ext cx="3607719" cy="763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DF(t)</a:t>
            </a:r>
          </a:p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특정 단어 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t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가 등장한 문서의 수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03" y="1149791"/>
            <a:ext cx="5003511" cy="1549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31" y="3657600"/>
            <a:ext cx="5080017" cy="9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2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89331" y="1567962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1987" y="352928"/>
            <a:ext cx="5412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문서내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단어의 </a:t>
            </a:r>
            <a:r>
              <a:rPr lang="en-US" altLang="ko-KR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IDF</a:t>
            </a:r>
            <a:r>
              <a:rPr lang="ko-KR" altLang="en-US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값 계산</a:t>
            </a:r>
            <a:endParaRPr lang="en-US" altLang="ko-KR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22" name="Picture 3" descr="D:\user\Desktop\2차 추천알고리즘\캡처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80" y="2051653"/>
            <a:ext cx="5508452" cy="27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:\user\Desktop\2차 추천알고리즘\캡처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80" y="5170462"/>
            <a:ext cx="4643264" cy="113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843496" y="5406607"/>
            <a:ext cx="3412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n : </a:t>
            </a:r>
            <a:r>
              <a:rPr lang="ko-KR" altLang="en-US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총 문서의 개수</a:t>
            </a:r>
            <a:endParaRPr lang="en-US" altLang="ko-KR" sz="2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df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(t): DF</a:t>
            </a:r>
            <a:r>
              <a:rPr lang="ko-KR" altLang="en-US" sz="28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값</a:t>
            </a:r>
            <a:endParaRPr lang="en-US" altLang="ko-KR" sz="2800" dirty="0" smtClean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97" y="937703"/>
            <a:ext cx="5080017" cy="9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89331" y="1567962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1987" y="814422"/>
            <a:ext cx="601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문서내</a:t>
            </a:r>
            <a:r>
              <a:rPr lang="ko-KR" altLang="en-US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단어의 </a:t>
            </a:r>
            <a:r>
              <a:rPr lang="en-US" altLang="ko-KR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TF * IDF</a:t>
            </a:r>
            <a:r>
              <a:rPr lang="ko-KR" altLang="en-US" sz="32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값 계산</a:t>
            </a:r>
            <a:endParaRPr lang="en-US" altLang="ko-KR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7" name="Picture 2" descr="D:\user\Desktop\2차 추천알고리즘\캡처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7" y="1788803"/>
            <a:ext cx="10657930" cy="39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863760" y="1627805"/>
            <a:ext cx="4368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문서간의 </a:t>
            </a:r>
            <a:r>
              <a:rPr lang="ko-KR" altLang="en-US" sz="3200" dirty="0" err="1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유사도를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 계산</a:t>
            </a:r>
            <a:endParaRPr lang="en-US" altLang="ko-KR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6" name="Picture 2" descr="D:\user\Desktop\2차 추천알고리즘\캡처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60" y="2290536"/>
            <a:ext cx="6255497" cy="39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blog.kakaocdn.net/dn/0pBN5/btqBW1nWMbL/E4Hh4JpyOqT3Opg4MhPa70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71" y="3573543"/>
            <a:ext cx="4297226" cy="117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553430" y="2902834"/>
            <a:ext cx="2670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코사인 유사도</a:t>
            </a:r>
            <a:endParaRPr lang="en-US" altLang="ko-KR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05830" y="5246173"/>
            <a:ext cx="3665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코드 리뷰</a:t>
            </a:r>
            <a:endParaRPr lang="en-US" altLang="ko-KR" sz="3200" dirty="0">
              <a:solidFill>
                <a:schemeClr val="bg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322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평점 예측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26429" y="1442018"/>
                <a:ext cx="2610838" cy="593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𝑴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𝑼</m:t>
                      </m:r>
                      <m:r>
                        <a:rPr lang="ko-KR" altLang="en-US" sz="32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∑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429" y="1442018"/>
                <a:ext cx="2610838" cy="5936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h5.googleusercontent.com/EwWxYt4IDcdCcYNoqJPFteJ28gDJWgoSn6dSrSW13MKQTMx2g1xS6Frv0cbD4lOSLTc1Zz-y-Nu63cFNA0u_sAxaB-BSXHRGu7dA6yN0mSvo4Zw9bMjeaz5xWZiCHSWqeZCENLQBgzWCiBOGc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84" y="1464947"/>
            <a:ext cx="2565412" cy="1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10314" y="829657"/>
            <a:ext cx="2058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SVD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  -&gt;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84" y="2841239"/>
            <a:ext cx="2549151" cy="128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13589" r="15684" b="56032"/>
          <a:stretch/>
        </p:blipFill>
        <p:spPr bwMode="auto">
          <a:xfrm>
            <a:off x="5441884" y="4408926"/>
            <a:ext cx="6496116" cy="240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0277" y="2035642"/>
                <a:ext cx="3655646" cy="12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:</m:t>
                      </m:r>
                      <m:r>
                        <a:rPr lang="ko-KR" altLang="en-US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사용자</m:t>
                      </m:r>
                      <m:r>
                        <a:rPr lang="en-US" altLang="ko-KR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정보</m:t>
                      </m:r>
                    </m:oMath>
                  </m:oMathPara>
                </a14:m>
                <a:endParaRPr lang="en-US" altLang="ko-KR" sz="2400" b="1" dirty="0" smtClean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l-GR" altLang="ko-KR" sz="2400" b="1" dirty="0" smtClean="0">
                    <a:solidFill>
                      <a:schemeClr val="bg1"/>
                    </a:solidFill>
                    <a:latin typeface="+mj-lt"/>
                  </a:rPr>
                  <a:t>Σ</a:t>
                </a:r>
                <a:r>
                  <a:rPr lang="en-US" altLang="ko-KR" sz="2400" b="1" dirty="0" smtClean="0">
                    <a:solidFill>
                      <a:schemeClr val="bg1"/>
                    </a:solidFill>
                    <a:latin typeface="+mj-lt"/>
                  </a:rPr>
                  <a:t> : </a:t>
                </a:r>
                <a:r>
                  <a:rPr lang="ko-KR" altLang="en-US" sz="2400" b="1" dirty="0" smtClean="0">
                    <a:solidFill>
                      <a:schemeClr val="bg1"/>
                    </a:solidFill>
                    <a:latin typeface="+mj-lt"/>
                  </a:rPr>
                  <a:t>정보량</a:t>
                </a:r>
                <a:endParaRPr lang="en-US" altLang="ko-KR" sz="2400" b="1" dirty="0" smtClean="0">
                  <a:solidFill>
                    <a:schemeClr val="bg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1" i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n-US" altLang="ko-KR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:</m:t>
                      </m:r>
                      <m:r>
                        <a:rPr lang="ko-KR" altLang="en-US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애</m:t>
                      </m:r>
                      <m:r>
                        <a:rPr lang="ko-KR" altLang="en-US" sz="2400" b="1" i="0">
                          <a:solidFill>
                            <a:schemeClr val="bg1"/>
                          </a:solidFill>
                          <a:latin typeface="Cambria Math"/>
                        </a:rPr>
                        <m:t>니</m:t>
                      </m:r>
                      <m:r>
                        <a:rPr lang="ko-KR" altLang="en-US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메이션</m:t>
                      </m:r>
                      <m:r>
                        <a:rPr lang="en-US" altLang="ko-KR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정보</m:t>
                      </m:r>
                    </m:oMath>
                  </m:oMathPara>
                </a14:m>
                <a:endParaRPr lang="ko-KR" altLang="en-US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277" y="2035642"/>
                <a:ext cx="3655646" cy="1237070"/>
              </a:xfrm>
              <a:prstGeom prst="rect">
                <a:avLst/>
              </a:prstGeom>
              <a:blipFill rotWithShape="1"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439696" y="3762595"/>
            <a:ext cx="313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코드 리뷰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0544" y="87582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특이값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분해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173" y="1617913"/>
            <a:ext cx="7405827" cy="37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xmlns="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:a16="http://schemas.microsoft.com/office/drawing/2014/main" xmlns="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blog.kakaocdn.net/dn/b9nj36/btqF00fMSsm/SrpNNhk3pEC5K3yBy3lAk1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57" y="1926196"/>
            <a:ext cx="3503255" cy="351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rkxIK/btqF0R4siuO/D2v4EMapAXCwL0upMnU2ek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230" y="873617"/>
            <a:ext cx="2511565" cy="25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kakaocdn.net/dn/TWLQk/btqF0ZOIJ30/IUhDscY4mG2fXCMxU6XhdK/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94" y="3988594"/>
            <a:ext cx="2519130" cy="25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1026" idx="3"/>
          </p:cNvCxnSpPr>
          <p:nvPr/>
        </p:nvCxnSpPr>
        <p:spPr>
          <a:xfrm>
            <a:off x="4905812" y="3683053"/>
            <a:ext cx="2286296" cy="1756857"/>
          </a:xfrm>
          <a:prstGeom prst="straightConnector1">
            <a:avLst/>
          </a:prstGeom>
          <a:ln w="476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6" idx="3"/>
          </p:cNvCxnSpPr>
          <p:nvPr/>
        </p:nvCxnSpPr>
        <p:spPr>
          <a:xfrm flipV="1">
            <a:off x="4905812" y="2224454"/>
            <a:ext cx="2462142" cy="1458599"/>
          </a:xfrm>
          <a:prstGeom prst="straightConnector1">
            <a:avLst/>
          </a:prstGeom>
          <a:ln w="476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36497" y="5446229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Original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345753">
            <a:off x="5257653" y="4743088"/>
            <a:ext cx="1758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7.81% Data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710289">
            <a:off x="5306680" y="2481459"/>
            <a:ext cx="1758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39.06% Data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8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xmlns="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5D76C6-AF1C-471F-A5DB-C47AA0F5B262}"/>
              </a:ext>
            </a:extLst>
          </p:cNvPr>
          <p:cNvSpPr txBox="1"/>
          <p:nvPr/>
        </p:nvSpPr>
        <p:spPr>
          <a:xfrm>
            <a:off x="2371967" y="2970499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아이디어</a:t>
            </a: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54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제안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7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371967" y="2970499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아쉬웠던 점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6931" y="7209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371967" y="2970499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 &amp; A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7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371967" y="2970499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noProof="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371967" y="1962903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noProof="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</a:t>
            </a:r>
            <a:r>
              <a:rPr lang="ko-KR" altLang="en-US" sz="5400" noProof="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371967" y="3966256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ありがとうございます。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6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9"/>
          <p:cNvSpPr>
            <a:spLocks noGrp="1"/>
          </p:cNvSpPr>
          <p:nvPr>
            <p:ph type="title"/>
          </p:nvPr>
        </p:nvSpPr>
        <p:spPr>
          <a:xfrm>
            <a:off x="623392" y="116632"/>
            <a:ext cx="11041227" cy="778098"/>
          </a:xfrm>
        </p:spPr>
        <p:txBody>
          <a:bodyPr/>
          <a:lstStyle/>
          <a:p>
            <a:pPr lvl="0" algn="ctr"/>
            <a:r>
              <a:rPr lang="en-US" altLang="ko-KR" dirty="0"/>
              <a:t>Timeline Diagram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23792" y="2780928"/>
            <a:ext cx="3413985" cy="1392760"/>
            <a:chOff x="5109592" y="3068717"/>
            <a:chExt cx="2528185" cy="1392760"/>
          </a:xfrm>
        </p:grpSpPr>
        <p:grpSp>
          <p:nvGrpSpPr>
            <p:cNvPr id="4" name="그룹 3"/>
            <p:cNvGrpSpPr/>
            <p:nvPr/>
          </p:nvGrpSpPr>
          <p:grpSpPr>
            <a:xfrm>
              <a:off x="5109592" y="3068717"/>
              <a:ext cx="2008195" cy="1392760"/>
              <a:chOff x="5109592" y="3068717"/>
              <a:chExt cx="2008195" cy="13927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109592" y="4142073"/>
                <a:ext cx="1715324" cy="298340"/>
              </a:xfrm>
              <a:prstGeom prst="rect">
                <a:avLst/>
              </a:prstGeom>
              <a:solidFill>
                <a:srgbClr val="7FC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5345941" y="4037072"/>
                <a:ext cx="216000" cy="108487"/>
              </a:xfrm>
              <a:prstGeom prst="triangle">
                <a:avLst/>
              </a:prstGeom>
              <a:solidFill>
                <a:srgbClr val="7FC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Noto San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 flipV="1">
                <a:off x="5121524" y="3068717"/>
                <a:ext cx="0" cy="108991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5114111" y="4122923"/>
                <a:ext cx="148262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latin typeface="에스코어 드림 7 ExtraBold" pitchFamily="34" charset="-127"/>
                    <a:ea typeface="에스코어 드림 7 ExtraBold" pitchFamily="34" charset="-127"/>
                  </a:rPr>
                  <a:t>1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에스코어 드림 7 ExtraBold" pitchFamily="34" charset="-127"/>
                    <a:ea typeface="에스코어 드림 7 ExtraBold" pitchFamily="34" charset="-127"/>
                  </a:rPr>
                  <a:t>주차</a:t>
                </a:r>
                <a:endParaRPr lang="ko-KR" altLang="ko-KR" sz="1600" b="1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endParaRPr>
              </a:p>
            </p:txBody>
          </p:sp>
          <p:sp>
            <p:nvSpPr>
              <p:cNvPr id="45" name="Text Box 8"/>
              <p:cNvSpPr txBox="1">
                <a:spLocks noChangeArrowheads="1"/>
              </p:cNvSpPr>
              <p:nvPr/>
            </p:nvSpPr>
            <p:spPr bwMode="auto">
              <a:xfrm>
                <a:off x="5253935" y="3140725"/>
                <a:ext cx="186385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 smtClean="0">
                    <a:solidFill>
                      <a:srgbClr val="7FCFEA"/>
                    </a:solidFill>
                    <a:latin typeface="에스코어 드림 7 ExtraBold" pitchFamily="34" charset="-127"/>
                    <a:ea typeface="에스코어 드림 7 ExtraBold" pitchFamily="34" charset="-127"/>
                  </a:rPr>
                  <a:t>아이템</a:t>
                </a:r>
                <a:r>
                  <a:rPr lang="en-US" altLang="ko-KR" sz="1600" b="1" dirty="0" smtClean="0">
                    <a:solidFill>
                      <a:srgbClr val="7FCFEA"/>
                    </a:solidFill>
                    <a:latin typeface="에스코어 드림 7 ExtraBold" pitchFamily="34" charset="-127"/>
                    <a:ea typeface="에스코어 드림 7 ExtraBold" pitchFamily="34" charset="-127"/>
                  </a:rPr>
                  <a:t>,</a:t>
                </a:r>
                <a:r>
                  <a:rPr lang="ko-KR" altLang="en-US" sz="1600" b="1" dirty="0" smtClean="0">
                    <a:solidFill>
                      <a:srgbClr val="7FCFEA"/>
                    </a:solidFill>
                    <a:latin typeface="에스코어 드림 7 ExtraBold" pitchFamily="34" charset="-127"/>
                    <a:ea typeface="에스코어 드림 7 ExtraBold" pitchFamily="34" charset="-127"/>
                  </a:rPr>
                  <a:t>유저 기반</a:t>
                </a:r>
                <a:endParaRPr lang="ko-KR" altLang="ko-KR" sz="1600" b="1" dirty="0">
                  <a:solidFill>
                    <a:srgbClr val="7FCFEA"/>
                  </a:solidFill>
                  <a:latin typeface="에스코어 드림 7 ExtraBold" pitchFamily="34" charset="-127"/>
                  <a:ea typeface="에스코어 드림 7 ExtraBold" pitchFamily="34" charset="-127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5252996" y="3423904"/>
              <a:ext cx="23847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코사인 유사도</a:t>
              </a:r>
              <a:endParaRPr lang="en-US" altLang="ko-KR" sz="105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r>
                <a:rPr lang="ko-KR" altLang="en-US" sz="1050" dirty="0" err="1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유클리디안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 유사도</a:t>
              </a:r>
              <a:endParaRPr lang="en-US" altLang="ko-KR" sz="105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데이터 전처리</a:t>
              </a:r>
              <a:endParaRPr lang="en-US" altLang="ko-KR" sz="1050" dirty="0" smtClean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endParaRPr lang="ko-KR" altLang="en-US" sz="1050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615087" y="2780928"/>
            <a:ext cx="3377457" cy="1385834"/>
            <a:chOff x="8491409" y="3068717"/>
            <a:chExt cx="2501135" cy="1385834"/>
          </a:xfrm>
        </p:grpSpPr>
        <p:sp>
          <p:nvSpPr>
            <p:cNvPr id="17" name="직사각형 16"/>
            <p:cNvSpPr/>
            <p:nvPr/>
          </p:nvSpPr>
          <p:spPr>
            <a:xfrm>
              <a:off x="8491409" y="4142074"/>
              <a:ext cx="1833247" cy="298340"/>
            </a:xfrm>
            <a:prstGeom prst="rect">
              <a:avLst/>
            </a:prstGeom>
            <a:solidFill>
              <a:srgbClr val="C1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8742712" y="4037073"/>
              <a:ext cx="216000" cy="108487"/>
            </a:xfrm>
            <a:prstGeom prst="triangle">
              <a:avLst/>
            </a:prstGeom>
            <a:solidFill>
              <a:srgbClr val="C1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V="1">
              <a:off x="8511920" y="3068717"/>
              <a:ext cx="0" cy="108991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8504507" y="4115997"/>
              <a:ext cx="14826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3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주차</a:t>
              </a:r>
              <a:endParaRPr lang="ko-KR" altLang="ko-KR" sz="1600" b="1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8651479" y="3140725"/>
              <a:ext cx="14826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C1B4DE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평점 예측</a:t>
              </a:r>
              <a:r>
                <a:rPr lang="en-US" altLang="ko-KR" sz="1600" b="1" dirty="0" smtClean="0">
                  <a:solidFill>
                    <a:srgbClr val="C1B4DE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, PPT</a:t>
              </a:r>
              <a:endParaRPr lang="ko-KR" altLang="ko-KR" sz="1600" b="1" dirty="0">
                <a:solidFill>
                  <a:srgbClr val="C1B4DE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607763" y="3421977"/>
              <a:ext cx="238478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Surprise </a:t>
              </a:r>
              <a:r>
                <a:rPr lang="ko-KR" altLang="en-US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패키지</a:t>
              </a:r>
              <a:endPara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r>
                <a:rPr lang="en-US" altLang="ko-KR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SVD (</a:t>
              </a:r>
              <a:r>
                <a:rPr lang="ko-KR" altLang="en-US" sz="1050" dirty="0" err="1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특이값</a:t>
              </a:r>
              <a:r>
                <a:rPr lang="ko-KR" altLang="en-US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 분해</a:t>
              </a:r>
              <a:r>
                <a:rPr lang="en-US" altLang="ko-KR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)</a:t>
              </a:r>
            </a:p>
            <a:p>
              <a:r>
                <a:rPr lang="ko-KR" altLang="en-US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발표 준비</a:t>
              </a:r>
              <a:endParaRPr lang="ko-KR" altLang="en-US" sz="1050" dirty="0">
                <a:solidFill>
                  <a:schemeClr val="bg1">
                    <a:lumMod val="7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956223" y="4124694"/>
            <a:ext cx="3348048" cy="1319596"/>
            <a:chOff x="6824915" y="4412483"/>
            <a:chExt cx="2479356" cy="1319596"/>
          </a:xfrm>
        </p:grpSpPr>
        <p:sp>
          <p:nvSpPr>
            <p:cNvPr id="16" name="직사각형 15"/>
            <p:cNvSpPr/>
            <p:nvPr/>
          </p:nvSpPr>
          <p:spPr>
            <a:xfrm>
              <a:off x="6824915" y="4440593"/>
              <a:ext cx="1666493" cy="298340"/>
            </a:xfrm>
            <a:prstGeom prst="rect">
              <a:avLst/>
            </a:prstGeom>
            <a:solidFill>
              <a:srgbClr val="FF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009787" y="4724709"/>
              <a:ext cx="216000" cy="108487"/>
            </a:xfrm>
            <a:prstGeom prst="triangle">
              <a:avLst/>
            </a:prstGeom>
            <a:solidFill>
              <a:srgbClr val="FF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H="1">
              <a:off x="6824915" y="4738933"/>
              <a:ext cx="7864" cy="9931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6832738" y="4412483"/>
              <a:ext cx="14826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2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주차</a:t>
              </a:r>
              <a:endParaRPr lang="ko-KR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6954658" y="4882305"/>
              <a:ext cx="20040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err="1" smtClean="0">
                  <a:solidFill>
                    <a:srgbClr val="FF9C7D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시놉시스</a:t>
              </a:r>
              <a:r>
                <a:rPr lang="en-US" altLang="ko-KR" sz="1600" b="1" dirty="0" smtClean="0">
                  <a:solidFill>
                    <a:srgbClr val="FF9C7D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, </a:t>
              </a:r>
              <a:r>
                <a:rPr lang="ko-KR" altLang="en-US" sz="1600" b="1" dirty="0" smtClean="0">
                  <a:solidFill>
                    <a:srgbClr val="FF9C7D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장르 기반</a:t>
              </a:r>
              <a:endParaRPr lang="ko-KR" altLang="ko-KR" sz="1600" b="1" dirty="0">
                <a:solidFill>
                  <a:srgbClr val="FF9C7D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919490" y="5154998"/>
              <a:ext cx="238478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매치박스 알고리즘</a:t>
              </a:r>
              <a:endPara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r>
                <a:rPr lang="ko-KR" altLang="en-US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텍스트 </a:t>
              </a:r>
              <a:r>
                <a:rPr lang="ko-KR" altLang="en-US" sz="1050" dirty="0" err="1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마이닝</a:t>
              </a:r>
              <a:endPara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  <a:p>
              <a:r>
                <a:rPr lang="en-US" altLang="ko-KR" sz="1050" dirty="0" smtClean="0">
                  <a:solidFill>
                    <a:schemeClr val="bg1">
                      <a:lumMod val="75000"/>
                    </a:schemeClr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TF-IDF</a:t>
              </a:r>
              <a:endParaRPr lang="ko-KR" altLang="en-US" sz="1050" dirty="0">
                <a:solidFill>
                  <a:schemeClr val="bg1">
                    <a:lumMod val="7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346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프로젝트 </a:t>
            </a:r>
            <a:endParaRPr kumimoji="0" lang="en-US" altLang="ko-KR" sz="5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공정</a:t>
            </a:r>
            <a:r>
              <a:rPr lang="ko-KR" altLang="en-US" sz="54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9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563701"/>
            <a:ext cx="346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9" name="Group 112">
            <a:extLst>
              <a:ext uri="{FF2B5EF4-FFF2-40B4-BE49-F238E27FC236}">
                <a16:creationId xmlns=""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4676590" y="1853377"/>
            <a:ext cx="2814456" cy="816426"/>
            <a:chOff x="764723" y="2277144"/>
            <a:chExt cx="2814456" cy="816426"/>
          </a:xfrm>
        </p:grpSpPr>
        <p:sp>
          <p:nvSpPr>
            <p:cNvPr id="24" name="Oval 113">
              <a:extLst>
                <a:ext uri="{FF2B5EF4-FFF2-40B4-BE49-F238E27FC236}">
                  <a16:creationId xmlns=""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435199" y="2385684"/>
              <a:ext cx="2143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사용 프로그램과 라이브러리 소개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30" name="Group 117">
            <a:extLst>
              <a:ext uri="{FF2B5EF4-FFF2-40B4-BE49-F238E27FC236}">
                <a16:creationId xmlns="" xmlns:a16="http://schemas.microsoft.com/office/drawing/2014/main" id="{9C5CB2E8-B3A7-4DE0-B2CC-736365263446}"/>
              </a:ext>
            </a:extLst>
          </p:cNvPr>
          <p:cNvGrpSpPr/>
          <p:nvPr/>
        </p:nvGrpSpPr>
        <p:grpSpPr>
          <a:xfrm>
            <a:off x="4676590" y="3131398"/>
            <a:ext cx="2717741" cy="777304"/>
            <a:chOff x="764723" y="3555165"/>
            <a:chExt cx="2717741" cy="777304"/>
          </a:xfrm>
        </p:grpSpPr>
        <p:sp>
          <p:nvSpPr>
            <p:cNvPr id="31" name="Oval 118">
              <a:extLst>
                <a:ext uri="{FF2B5EF4-FFF2-40B4-BE49-F238E27FC236}">
                  <a16:creationId xmlns=""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1435200" y="3624583"/>
              <a:ext cx="20472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협업 </a:t>
              </a:r>
              <a:r>
                <a:rPr lang="ko-KR" altLang="en-US" sz="2000" dirty="0" err="1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필터링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 소개 및 코드 리뷰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35" name="Group 122">
            <a:extLst>
              <a:ext uri="{FF2B5EF4-FFF2-40B4-BE49-F238E27FC236}">
                <a16:creationId xmlns=""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4676590" y="4409419"/>
            <a:ext cx="2217806" cy="662056"/>
            <a:chOff x="764723" y="4833186"/>
            <a:chExt cx="2217806" cy="662056"/>
          </a:xfrm>
        </p:grpSpPr>
        <p:sp>
          <p:nvSpPr>
            <p:cNvPr id="36" name="Oval 123">
              <a:extLst>
                <a:ext uri="{FF2B5EF4-FFF2-40B4-BE49-F238E27FC236}">
                  <a16:creationId xmlns=""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26779" y="5003340"/>
              <a:ext cx="1555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평점 예측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40" name="Group 127">
            <a:extLst>
              <a:ext uri="{FF2B5EF4-FFF2-40B4-BE49-F238E27FC236}">
                <a16:creationId xmlns="" xmlns:a16="http://schemas.microsoft.com/office/drawing/2014/main" id="{743BC266-D040-419D-B713-FBC99952FADF}"/>
              </a:ext>
            </a:extLst>
          </p:cNvPr>
          <p:cNvGrpSpPr/>
          <p:nvPr/>
        </p:nvGrpSpPr>
        <p:grpSpPr>
          <a:xfrm>
            <a:off x="8416494" y="3131398"/>
            <a:ext cx="3090459" cy="777304"/>
            <a:chOff x="4504627" y="3555165"/>
            <a:chExt cx="3090459" cy="777304"/>
          </a:xfrm>
        </p:grpSpPr>
        <p:sp>
          <p:nvSpPr>
            <p:cNvPr id="41" name="Oval 128">
              <a:extLst>
                <a:ext uri="{FF2B5EF4-FFF2-40B4-BE49-F238E27FC236}">
                  <a16:creationId xmlns="" xmlns:a16="http://schemas.microsoft.com/office/drawing/2014/main" id="{1F70E9A6-B0EA-49B3-9490-7C7B09ACEE67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C9AE74-6ECE-4642-85A1-879B902A0C00}"/>
                </a:ext>
              </a:extLst>
            </p:cNvPr>
            <p:cNvSpPr txBox="1"/>
            <p:nvPr/>
          </p:nvSpPr>
          <p:spPr>
            <a:xfrm>
              <a:off x="5175103" y="3624583"/>
              <a:ext cx="2419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시놉시스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소개및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 코드 리뷰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45" name="Group 132">
            <a:extLst>
              <a:ext uri="{FF2B5EF4-FFF2-40B4-BE49-F238E27FC236}">
                <a16:creationId xmlns="" xmlns:a16="http://schemas.microsoft.com/office/drawing/2014/main" id="{F0E3BF0A-B04D-4316-B447-549B31994A65}"/>
              </a:ext>
            </a:extLst>
          </p:cNvPr>
          <p:cNvGrpSpPr/>
          <p:nvPr/>
        </p:nvGrpSpPr>
        <p:grpSpPr>
          <a:xfrm>
            <a:off x="8416494" y="4409419"/>
            <a:ext cx="2468382" cy="662056"/>
            <a:chOff x="4504627" y="4833186"/>
            <a:chExt cx="2468382" cy="662056"/>
          </a:xfrm>
        </p:grpSpPr>
        <p:sp>
          <p:nvSpPr>
            <p:cNvPr id="46" name="Oval 133">
              <a:extLst>
                <a:ext uri="{FF2B5EF4-FFF2-40B4-BE49-F238E27FC236}">
                  <a16:creationId xmlns="" xmlns:a16="http://schemas.microsoft.com/office/drawing/2014/main" id="{21B892CB-2087-4B4E-9D9A-135A090D8BBA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2F1E812C-21E1-4AE8-8492-7C26987E24F5}"/>
                </a:ext>
              </a:extLst>
            </p:cNvPr>
            <p:cNvSpPr txBox="1"/>
            <p:nvPr/>
          </p:nvSpPr>
          <p:spPr>
            <a:xfrm>
              <a:off x="5166682" y="5003339"/>
              <a:ext cx="1806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기업 제안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50" name="Group 137">
            <a:extLst>
              <a:ext uri="{FF2B5EF4-FFF2-40B4-BE49-F238E27FC236}">
                <a16:creationId xmlns="" xmlns:a16="http://schemas.microsoft.com/office/drawing/2014/main" id="{6A922994-56F7-4E3F-BBC4-41F24AED21E0}"/>
              </a:ext>
            </a:extLst>
          </p:cNvPr>
          <p:cNvGrpSpPr/>
          <p:nvPr/>
        </p:nvGrpSpPr>
        <p:grpSpPr>
          <a:xfrm>
            <a:off x="8416494" y="1853377"/>
            <a:ext cx="2710215" cy="662056"/>
            <a:chOff x="4504627" y="2277144"/>
            <a:chExt cx="2710215" cy="662056"/>
          </a:xfrm>
        </p:grpSpPr>
        <p:sp>
          <p:nvSpPr>
            <p:cNvPr id="51" name="Oval 138">
              <a:extLst>
                <a:ext uri="{FF2B5EF4-FFF2-40B4-BE49-F238E27FC236}">
                  <a16:creationId xmlns="" xmlns:a16="http://schemas.microsoft.com/office/drawing/2014/main" id="{4B44027A-8946-45E7-8F11-28B2EA7E8E3E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64EED872-529B-476D-A042-AF8799EED2BA}"/>
                </a:ext>
              </a:extLst>
            </p:cNvPr>
            <p:cNvSpPr txBox="1"/>
            <p:nvPr/>
          </p:nvSpPr>
          <p:spPr>
            <a:xfrm>
              <a:off x="5166682" y="2408117"/>
              <a:ext cx="2048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추천시스템  소개</a:t>
              </a:r>
              <a:endParaRPr lang="en-US" altLang="ko-KR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grpSp>
        <p:nvGrpSpPr>
          <p:cNvPr id="55" name="Group 122">
            <a:extLst>
              <a:ext uri="{FF2B5EF4-FFF2-40B4-BE49-F238E27FC236}">
                <a16:creationId xmlns=""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4696135" y="5608103"/>
            <a:ext cx="2226227" cy="662056"/>
            <a:chOff x="764723" y="4833186"/>
            <a:chExt cx="2226227" cy="662056"/>
          </a:xfrm>
        </p:grpSpPr>
        <p:sp>
          <p:nvSpPr>
            <p:cNvPr id="56" name="Oval 123">
              <a:extLst>
                <a:ext uri="{FF2B5EF4-FFF2-40B4-BE49-F238E27FC236}">
                  <a16:creationId xmlns=""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972883"/>
              <a:ext cx="1555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아쉬웠던점</a:t>
              </a:r>
              <a:endParaRPr lang="en-US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pic>
        <p:nvPicPr>
          <p:cNvPr id="62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122">
            <a:extLst>
              <a:ext uri="{FF2B5EF4-FFF2-40B4-BE49-F238E27FC236}">
                <a16:creationId xmlns=""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8416494" y="5603297"/>
            <a:ext cx="2226227" cy="662056"/>
            <a:chOff x="764723" y="4833186"/>
            <a:chExt cx="2226227" cy="662056"/>
          </a:xfrm>
        </p:grpSpPr>
        <p:sp>
          <p:nvSpPr>
            <p:cNvPr id="38" name="Oval 123">
              <a:extLst>
                <a:ext uri="{FF2B5EF4-FFF2-40B4-BE49-F238E27FC236}">
                  <a16:creationId xmlns=""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972883"/>
              <a:ext cx="1555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에스코어 드림 7 ExtraBold" pitchFamily="34" charset="-127"/>
                  <a:ea typeface="에스코어 드림 7 ExtraBold" pitchFamily="34" charset="-127"/>
                </a:rPr>
                <a:t>Q &amp; A</a:t>
              </a:r>
              <a:endParaRPr lang="en-US" sz="2000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34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05395" y="2033518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1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45299" y="5771319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8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24940" y="3294614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3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05395" y="4611816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5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07259" y="5780043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7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545299" y="3294614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4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545299" y="2033518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2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545299" y="4584970"/>
            <a:ext cx="404446" cy="33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itchFamily="34" charset="-127"/>
                <a:ea typeface="에스코어 드림 7 ExtraBold" pitchFamily="34" charset="-127"/>
              </a:rPr>
              <a:t>6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8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8" grpId="0"/>
      <p:bldP spid="49" grpId="0"/>
      <p:bldP spid="53" grpId="0"/>
      <p:bldP spid="54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2082800" y="807265"/>
            <a:ext cx="764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사용한 프로그램과 언어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Beginner's Guide to Installing Jupyter Notebook Using Anaconda  Distribution | by Random Nerd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16" y="2219480"/>
            <a:ext cx="4507030" cy="22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aconda | Open Sour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05" y="2219480"/>
            <a:ext cx="4507031" cy="22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20675" y="2839265"/>
            <a:ext cx="5726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사용한 라이브러리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36930" y="1055077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import 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pandas as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pd</a:t>
            </a:r>
            <a:endParaRPr lang="en-US" altLang="ko-KR" sz="1600" dirty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import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numpy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 as </a:t>
            </a:r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np</a:t>
            </a: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sklearn.metrics.pairwise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import </a:t>
            </a:r>
            <a:r>
              <a:rPr lang="en-US" altLang="ko-KR" sz="1600" dirty="0" err="1" smtClean="0">
                <a:latin typeface="에스코어 드림 7 ExtraBold" pitchFamily="34" charset="-127"/>
                <a:ea typeface="에스코어 드림 7 ExtraBold" pitchFamily="34" charset="-127"/>
              </a:rPr>
              <a:t>cosine_similarity</a:t>
            </a:r>
            <a:endParaRPr lang="en-US" altLang="ko-KR" sz="1600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import </a:t>
            </a:r>
            <a:r>
              <a:rPr lang="en-US" altLang="ko-KR" sz="1600" dirty="0" err="1" smtClean="0">
                <a:latin typeface="에스코어 드림 7 ExtraBold" pitchFamily="34" charset="-127"/>
                <a:ea typeface="에스코어 드림 7 ExtraBold" pitchFamily="34" charset="-127"/>
              </a:rPr>
              <a:t>nltk</a:t>
            </a:r>
            <a:endParaRPr lang="ko-KR" altLang="en-US" sz="1600" dirty="0">
              <a:solidFill>
                <a:srgbClr val="FF000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sklearn.feature_extraction.text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 import </a:t>
            </a:r>
            <a:r>
              <a:rPr lang="en-US" altLang="ko-KR" sz="1600" dirty="0" err="1" smtClean="0">
                <a:latin typeface="에스코어 드림 7 ExtraBold" pitchFamily="34" charset="-127"/>
                <a:ea typeface="에스코어 드림 7 ExtraBold" pitchFamily="34" charset="-127"/>
              </a:rPr>
              <a:t>TfidfVectorize</a:t>
            </a:r>
            <a:endParaRPr lang="en-US" altLang="ko-KR" sz="1600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surprise import SVD</a:t>
            </a: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surprise import accuracy</a:t>
            </a: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surprise import Dataset, Reader</a:t>
            </a: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surprise.model_selection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 import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train_test_split</a:t>
            </a:r>
            <a:endParaRPr lang="en-US" altLang="ko-KR" sz="1600" dirty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sz="1600" dirty="0" smtClean="0">
                <a:latin typeface="에스코어 드림 7 ExtraBold" pitchFamily="34" charset="-127"/>
                <a:ea typeface="에스코어 드림 7 ExtraBold" pitchFamily="34" charset="-127"/>
              </a:rPr>
              <a:t>. from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surprise.dataset</a:t>
            </a:r>
            <a:r>
              <a:rPr lang="en-US" altLang="ko-KR" sz="1600" dirty="0">
                <a:latin typeface="에스코어 드림 7 ExtraBold" pitchFamily="34" charset="-127"/>
                <a:ea typeface="에스코어 드림 7 ExtraBold" pitchFamily="34" charset="-127"/>
              </a:rPr>
              <a:t> import </a:t>
            </a:r>
            <a:r>
              <a:rPr lang="en-US" altLang="ko-KR" sz="1600" dirty="0" err="1">
                <a:latin typeface="에스코어 드림 7 ExtraBold" pitchFamily="34" charset="-127"/>
                <a:ea typeface="에스코어 드림 7 ExtraBold" pitchFamily="34" charset="-127"/>
              </a:rPr>
              <a:t>DatasetAutoFolds</a:t>
            </a:r>
            <a:endParaRPr lang="en-US" altLang="ko-KR" sz="1600" dirty="0" smtClean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7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4268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추천알고리즘 이란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?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36931" y="1635369"/>
            <a:ext cx="6321669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추천 시스템의 개요</a:t>
            </a:r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pPr algn="ctr"/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정의</a:t>
            </a:r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추천시스템은 사용자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(user)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에게 상품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(item)</a:t>
            </a:r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을 제안하는 소프트웨어 도구 이자 기술입니다</a:t>
            </a:r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.</a:t>
            </a:r>
          </a:p>
          <a:p>
            <a:endParaRPr lang="en-US" altLang="ko-KR" dirty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목표</a:t>
            </a:r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ko-KR" altLang="en-US" dirty="0" smtClean="0">
                <a:latin typeface="에스코어 드림 7 ExtraBold" pitchFamily="34" charset="-127"/>
                <a:ea typeface="에스코어 드림 7 ExtraBold" pitchFamily="34" charset="-127"/>
              </a:rPr>
              <a:t>어떤 사용자에게 어떤 상품을 어떻게 추천할지에 대해 이해</a:t>
            </a:r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9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=""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7" y="2839265"/>
            <a:ext cx="5482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왜 추천알고리즘인가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?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70FF13-D978-4D01-A380-DFEE0503257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4B19F-42FB-441F-8E99-61E06AC3B387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99CBE34-E682-4154-82E2-319A16870539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2E313ECB-B028-4BE5-84C0-6B46FFECCDD9}"/>
              </a:ext>
            </a:extLst>
          </p:cNvPr>
          <p:cNvSpPr/>
          <p:nvPr/>
        </p:nvSpPr>
        <p:spPr>
          <a:xfrm>
            <a:off x="11548110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https://fontmeme.com/temporary/587962b4d230e0d02bfd15147850046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7" y="130207"/>
            <a:ext cx="1224000" cy="5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사용자 아이콘 로열티 무료 사진, 그림, 이미지 그리고 스톡포토그래피. Image 44149839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94630" y="1635369"/>
            <a:ext cx="5963970" cy="3956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latin typeface="에스코어 드림 7 ExtraBold" pitchFamily="34" charset="-127"/>
                <a:ea typeface="에스코어 드림 7 ExtraBold" pitchFamily="34" charset="-127"/>
              </a:rPr>
              <a:t>추천 시스템의 목표</a:t>
            </a:r>
            <a:endParaRPr lang="en-US" altLang="ko-KR" sz="2800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pPr algn="ctr"/>
            <a:endParaRPr lang="en-US" altLang="ko-KR" dirty="0" smtClean="0">
              <a:latin typeface="에스코어 드림 7 ExtraBold" pitchFamily="34" charset="-127"/>
              <a:ea typeface="에스코어 드림 7 ExtraBold" pitchFamily="34" charset="-127"/>
            </a:endParaRPr>
          </a:p>
          <a:p>
            <a:r>
              <a:rPr lang="en-US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- </a:t>
            </a:r>
            <a:r>
              <a:rPr lang="ko-KR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고객관계관리</a:t>
            </a:r>
            <a:r>
              <a:rPr lang="ko-KR" altLang="ko-KR" dirty="0">
                <a:latin typeface="에스코어 드림 7 ExtraBold" pitchFamily="34" charset="-127"/>
                <a:ea typeface="에스코어 드림 7 ExtraBold" pitchFamily="34" charset="-127"/>
              </a:rPr>
              <a:t>(Customer Relationship Management, CRM)의 </a:t>
            </a:r>
            <a:r>
              <a:rPr lang="ko-KR" altLang="ko-KR" dirty="0" smtClean="0">
                <a:latin typeface="에스코어 드림 7 ExtraBold" pitchFamily="34" charset="-127"/>
                <a:ea typeface="에스코어 드림 7 ExtraBold" pitchFamily="34" charset="-127"/>
              </a:rPr>
              <a:t>극대화</a:t>
            </a:r>
            <a:endParaRPr lang="ko-KR" altLang="en-US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3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718</Words>
  <Application>Microsoft Office PowerPoint</Application>
  <PresentationFormat>사용자 지정</PresentationFormat>
  <Paragraphs>186</Paragraphs>
  <Slides>39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Timeline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TF-IDF를 사용하는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user</cp:lastModifiedBy>
  <cp:revision>111</cp:revision>
  <dcterms:created xsi:type="dcterms:W3CDTF">2021-10-13T15:01:55Z</dcterms:created>
  <dcterms:modified xsi:type="dcterms:W3CDTF">2022-05-26T11:25:59Z</dcterms:modified>
</cp:coreProperties>
</file>